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837" r:id="rId2"/>
  </p:sldMasterIdLst>
  <p:notesMasterIdLst>
    <p:notesMasterId r:id="rId104"/>
  </p:notesMasterIdLst>
  <p:sldIdLst>
    <p:sldId id="332" r:id="rId3"/>
    <p:sldId id="278" r:id="rId4"/>
    <p:sldId id="328" r:id="rId5"/>
    <p:sldId id="279" r:id="rId6"/>
    <p:sldId id="269" r:id="rId7"/>
    <p:sldId id="256" r:id="rId8"/>
    <p:sldId id="355" r:id="rId9"/>
    <p:sldId id="330" r:id="rId10"/>
    <p:sldId id="358" r:id="rId11"/>
    <p:sldId id="342" r:id="rId12"/>
    <p:sldId id="331" r:id="rId13"/>
    <p:sldId id="356" r:id="rId14"/>
    <p:sldId id="357" r:id="rId15"/>
    <p:sldId id="359" r:id="rId16"/>
    <p:sldId id="360" r:id="rId17"/>
    <p:sldId id="268" r:id="rId18"/>
    <p:sldId id="267" r:id="rId19"/>
    <p:sldId id="265" r:id="rId20"/>
    <p:sldId id="361" r:id="rId21"/>
    <p:sldId id="368" r:id="rId22"/>
    <p:sldId id="321" r:id="rId23"/>
    <p:sldId id="274" r:id="rId24"/>
    <p:sldId id="322" r:id="rId25"/>
    <p:sldId id="363" r:id="rId26"/>
    <p:sldId id="364" r:id="rId27"/>
    <p:sldId id="353" r:id="rId28"/>
    <p:sldId id="365" r:id="rId29"/>
    <p:sldId id="362" r:id="rId30"/>
    <p:sldId id="367" r:id="rId31"/>
    <p:sldId id="277" r:id="rId32"/>
    <p:sldId id="329" r:id="rId33"/>
    <p:sldId id="336" r:id="rId34"/>
    <p:sldId id="338" r:id="rId35"/>
    <p:sldId id="339" r:id="rId36"/>
    <p:sldId id="327" r:id="rId37"/>
    <p:sldId id="333" r:id="rId38"/>
    <p:sldId id="280" r:id="rId39"/>
    <p:sldId id="281" r:id="rId40"/>
    <p:sldId id="282" r:id="rId41"/>
    <p:sldId id="340" r:id="rId42"/>
    <p:sldId id="341" r:id="rId43"/>
    <p:sldId id="264" r:id="rId44"/>
    <p:sldId id="263" r:id="rId45"/>
    <p:sldId id="262" r:id="rId46"/>
    <p:sldId id="261" r:id="rId47"/>
    <p:sldId id="323" r:id="rId48"/>
    <p:sldId id="270" r:id="rId49"/>
    <p:sldId id="324" r:id="rId50"/>
    <p:sldId id="271" r:id="rId51"/>
    <p:sldId id="272" r:id="rId52"/>
    <p:sldId id="366" r:id="rId53"/>
    <p:sldId id="371" r:id="rId54"/>
    <p:sldId id="302" r:id="rId55"/>
    <p:sldId id="303" r:id="rId56"/>
    <p:sldId id="304" r:id="rId57"/>
    <p:sldId id="354" r:id="rId58"/>
    <p:sldId id="305" r:id="rId59"/>
    <p:sldId id="286" r:id="rId60"/>
    <p:sldId id="291" r:id="rId61"/>
    <p:sldId id="287" r:id="rId62"/>
    <p:sldId id="372" r:id="rId63"/>
    <p:sldId id="309" r:id="rId64"/>
    <p:sldId id="306" r:id="rId65"/>
    <p:sldId id="308" r:id="rId66"/>
    <p:sldId id="307" r:id="rId67"/>
    <p:sldId id="290" r:id="rId68"/>
    <p:sldId id="334" r:id="rId69"/>
    <p:sldId id="344" r:id="rId70"/>
    <p:sldId id="288" r:id="rId71"/>
    <p:sldId id="369" r:id="rId72"/>
    <p:sldId id="289" r:id="rId73"/>
    <p:sldId id="370" r:id="rId74"/>
    <p:sldId id="292" r:id="rId75"/>
    <p:sldId id="293" r:id="rId76"/>
    <p:sldId id="294" r:id="rId77"/>
    <p:sldId id="295" r:id="rId78"/>
    <p:sldId id="320" r:id="rId79"/>
    <p:sldId id="345" r:id="rId80"/>
    <p:sldId id="346" r:id="rId81"/>
    <p:sldId id="296" r:id="rId82"/>
    <p:sldId id="351" r:id="rId83"/>
    <p:sldId id="297" r:id="rId84"/>
    <p:sldId id="325" r:id="rId85"/>
    <p:sldId id="298" r:id="rId86"/>
    <p:sldId id="337" r:id="rId87"/>
    <p:sldId id="347" r:id="rId88"/>
    <p:sldId id="348" r:id="rId89"/>
    <p:sldId id="349" r:id="rId90"/>
    <p:sldId id="350" r:id="rId91"/>
    <p:sldId id="314" r:id="rId92"/>
    <p:sldId id="301" r:id="rId93"/>
    <p:sldId id="300" r:id="rId94"/>
    <p:sldId id="299" r:id="rId95"/>
    <p:sldId id="313" r:id="rId96"/>
    <p:sldId id="310" r:id="rId97"/>
    <p:sldId id="311" r:id="rId98"/>
    <p:sldId id="312" r:id="rId99"/>
    <p:sldId id="315" r:id="rId100"/>
    <p:sldId id="318" r:id="rId101"/>
    <p:sldId id="319" r:id="rId102"/>
    <p:sldId id="326" r:id="rId10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6" autoAdjust="0"/>
    <p:restoredTop sz="81839" autoAdjust="0"/>
  </p:normalViewPr>
  <p:slideViewPr>
    <p:cSldViewPr>
      <p:cViewPr varScale="1">
        <p:scale>
          <a:sx n="133" d="100"/>
          <a:sy n="133" d="100"/>
        </p:scale>
        <p:origin x="2598" y="12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5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A4DB2-BE76-448A-A588-9A0FFE0D5FA2}" type="datetimeFigureOut">
              <a:rPr lang="ru-RU" smtClean="0"/>
              <a:t>28.06.2020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6FD7A-9B70-464E-82B2-4C0CEFE0BD8F}" type="slidenum">
              <a:rPr lang="ru-RU" smtClean="0"/>
              <a:t>‹#›</a:t>
            </a:fld>
            <a:endParaRPr lang="ru-RU"/>
          </a:p>
        </p:txBody>
      </p:sp>
    </p:spTree>
    <p:extLst>
      <p:ext uri="{BB962C8B-B14F-4D97-AF65-F5344CB8AC3E}">
        <p14:creationId xmlns:p14="http://schemas.microsoft.com/office/powerpoint/2010/main" val="36966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Gallstone" TargetMode="External"/><Relationship Id="rId13" Type="http://schemas.openxmlformats.org/officeDocument/2006/relationships/hyperlink" Target="https://en.wikipedia.org/wiki/Magnetic_resonance_cholangiopancreatography#cite_note-3" TargetMode="External"/><Relationship Id="rId3" Type="http://schemas.openxmlformats.org/officeDocument/2006/relationships/hyperlink" Target="https://en.wikipedia.org/wiki/Medical_imaging" TargetMode="External"/><Relationship Id="rId7" Type="http://schemas.openxmlformats.org/officeDocument/2006/relationships/hyperlink" Target="https://en.wikipedia.org/wiki/Magnetic_resonance_cholangiopancreatography#cite_note-1" TargetMode="External"/><Relationship Id="rId12" Type="http://schemas.openxmlformats.org/officeDocument/2006/relationships/hyperlink" Target="https://en.wikipedia.org/wiki/Pulse_sequence" TargetMode="External"/><Relationship Id="rId17" Type="http://schemas.openxmlformats.org/officeDocument/2006/relationships/hyperlink" Target="https://en.wikipedia.org/wiki/Magnetic_resonance_cholangiopancreatography#cite_note-4" TargetMode="External"/><Relationship Id="rId2" Type="http://schemas.openxmlformats.org/officeDocument/2006/relationships/slide" Target="../slides/slide24.xml"/><Relationship Id="rId16" Type="http://schemas.openxmlformats.org/officeDocument/2006/relationships/hyperlink" Target="https://en.wikipedia.org/wiki/Parenchyma" TargetMode="External"/><Relationship Id="rId1" Type="http://schemas.openxmlformats.org/officeDocument/2006/relationships/notesMaster" Target="../notesMasters/notesMaster1.xml"/><Relationship Id="rId6" Type="http://schemas.openxmlformats.org/officeDocument/2006/relationships/hyperlink" Target="https://en.wikipedia.org/wiki/Pancreatic_duct" TargetMode="External"/><Relationship Id="rId11" Type="http://schemas.openxmlformats.org/officeDocument/2006/relationships/hyperlink" Target="https://en.wikipedia.org/wiki/T2-weighted_imaging" TargetMode="External"/><Relationship Id="rId5" Type="http://schemas.openxmlformats.org/officeDocument/2006/relationships/hyperlink" Target="https://en.wikipedia.org/wiki/Biliary_duct" TargetMode="External"/><Relationship Id="rId15" Type="http://schemas.openxmlformats.org/officeDocument/2006/relationships/hyperlink" Target="https://en.wikipedia.org/wiki/Endoscopic_retrograde_cholangiopancreatography" TargetMode="External"/><Relationship Id="rId10" Type="http://schemas.openxmlformats.org/officeDocument/2006/relationships/hyperlink" Target="https://en.wikipedia.org/w/index.php?title=Magnetic_resonance_cholangiopancreatography&amp;action=edit&amp;section=1" TargetMode="External"/><Relationship Id="rId4" Type="http://schemas.openxmlformats.org/officeDocument/2006/relationships/hyperlink" Target="https://en.wikipedia.org/wiki/Magnetic_resonance_imaging" TargetMode="External"/><Relationship Id="rId9" Type="http://schemas.openxmlformats.org/officeDocument/2006/relationships/hyperlink" Target="https://en.wikipedia.org/wiki/Gallbladder" TargetMode="External"/><Relationship Id="rId14" Type="http://schemas.openxmlformats.org/officeDocument/2006/relationships/hyperlink" Target="https://en.wikipedia.org/w/index.php?title=Magnetic_resonance_cholangiopancreatography&amp;action=edit&amp;section=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2000" dirty="0"/>
              <a:t>Gallbladder,</a:t>
            </a:r>
            <a:r>
              <a:rPr lang="ru-RU" sz="2000" dirty="0"/>
              <a:t> </a:t>
            </a:r>
            <a:r>
              <a:rPr lang="en-US" sz="2000" dirty="0"/>
              <a:t>cystic</a:t>
            </a:r>
            <a:r>
              <a:rPr lang="en-US" sz="2000" baseline="0" dirty="0"/>
              <a:t> duct,</a:t>
            </a:r>
            <a:r>
              <a:rPr lang="en-US" sz="2000" dirty="0"/>
              <a:t> Right hepatic duct, left hepatic duct,</a:t>
            </a:r>
            <a:r>
              <a:rPr lang="ru-RU" sz="2000" dirty="0"/>
              <a:t> </a:t>
            </a:r>
            <a:r>
              <a:rPr lang="en-US" altLang="ru-RU" sz="2000" dirty="0">
                <a:effectLst/>
                <a:latin typeface="Arial" charset="0"/>
              </a:rPr>
              <a:t>common hepatic duct</a:t>
            </a:r>
            <a:r>
              <a:rPr lang="ru-RU" altLang="ru-RU" sz="2000" dirty="0">
                <a:effectLst/>
                <a:latin typeface="Arial" charset="0"/>
              </a:rPr>
              <a:t>,</a:t>
            </a:r>
            <a:r>
              <a:rPr lang="en-US" sz="2000" dirty="0"/>
              <a:t> pancreatic duct, common bile duct, ampulla of </a:t>
            </a:r>
            <a:r>
              <a:rPr lang="en-US" sz="2000" dirty="0" err="1"/>
              <a:t>Vater</a:t>
            </a:r>
            <a:r>
              <a:rPr lang="en-US" sz="2000" dirty="0"/>
              <a:t>, sphincter of </a:t>
            </a:r>
            <a:r>
              <a:rPr lang="en-US" sz="2000" dirty="0" err="1"/>
              <a:t>Oddi</a:t>
            </a:r>
            <a:endParaRPr lang="en-US" sz="2000" dirty="0"/>
          </a:p>
          <a:p>
            <a:endParaRPr lang="ru-RU" sz="1600" dirty="0"/>
          </a:p>
        </p:txBody>
      </p:sp>
      <p:sp>
        <p:nvSpPr>
          <p:cNvPr id="4" name="Номер слайда 3"/>
          <p:cNvSpPr>
            <a:spLocks noGrp="1"/>
          </p:cNvSpPr>
          <p:nvPr>
            <p:ph type="sldNum" sz="quarter" idx="10"/>
          </p:nvPr>
        </p:nvSpPr>
        <p:spPr/>
        <p:txBody>
          <a:bodyPr/>
          <a:lstStyle/>
          <a:p>
            <a:fld id="{72A6FD7A-9B70-464E-82B2-4C0CEFE0BD8F}" type="slidenum">
              <a:rPr lang="ru-RU" smtClean="0"/>
              <a:t>2</a:t>
            </a:fld>
            <a:endParaRPr lang="ru-RU"/>
          </a:p>
        </p:txBody>
      </p:sp>
    </p:spTree>
    <p:extLst>
      <p:ext uri="{BB962C8B-B14F-4D97-AF65-F5344CB8AC3E}">
        <p14:creationId xmlns:p14="http://schemas.microsoft.com/office/powerpoint/2010/main" val="142223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a:t>Gallbladder,</a:t>
            </a:r>
            <a:r>
              <a:rPr lang="ru-RU" sz="1200" dirty="0"/>
              <a:t> </a:t>
            </a:r>
            <a:r>
              <a:rPr lang="en-US" sz="1200" dirty="0"/>
              <a:t>cystic</a:t>
            </a:r>
            <a:r>
              <a:rPr lang="en-US" sz="1200" baseline="0" dirty="0"/>
              <a:t> duct,</a:t>
            </a:r>
            <a:r>
              <a:rPr lang="en-US" sz="1200" dirty="0"/>
              <a:t> Right hepatic duct, left hepatic duct,</a:t>
            </a:r>
            <a:r>
              <a:rPr lang="ru-RU" sz="1200" dirty="0"/>
              <a:t> </a:t>
            </a:r>
            <a:r>
              <a:rPr lang="en-US" altLang="ru-RU" sz="1200" dirty="0">
                <a:effectLst/>
                <a:latin typeface="Arial" charset="0"/>
              </a:rPr>
              <a:t>common hepatic duct</a:t>
            </a:r>
            <a:r>
              <a:rPr lang="ru-RU" altLang="ru-RU" sz="1200" dirty="0">
                <a:effectLst/>
                <a:latin typeface="Arial" charset="0"/>
              </a:rPr>
              <a:t>,</a:t>
            </a:r>
            <a:r>
              <a:rPr lang="en-US" sz="1200" dirty="0"/>
              <a:t> pancreatic duct, common bile duct</a:t>
            </a:r>
          </a:p>
          <a:p>
            <a:endParaRPr lang="ru-RU" sz="1050" dirty="0"/>
          </a:p>
          <a:p>
            <a:endParaRPr lang="ru-RU" dirty="0"/>
          </a:p>
        </p:txBody>
      </p:sp>
      <p:sp>
        <p:nvSpPr>
          <p:cNvPr id="4" name="Номер слайда 3"/>
          <p:cNvSpPr>
            <a:spLocks noGrp="1"/>
          </p:cNvSpPr>
          <p:nvPr>
            <p:ph type="sldNum" sz="quarter" idx="10"/>
          </p:nvPr>
        </p:nvSpPr>
        <p:spPr/>
        <p:txBody>
          <a:bodyPr/>
          <a:lstStyle/>
          <a:p>
            <a:fld id="{72A6FD7A-9B70-464E-82B2-4C0CEFE0BD8F}" type="slidenum">
              <a:rPr lang="ru-RU" smtClean="0"/>
              <a:t>3</a:t>
            </a:fld>
            <a:endParaRPr lang="ru-RU"/>
          </a:p>
        </p:txBody>
      </p:sp>
    </p:spTree>
    <p:extLst>
      <p:ext uri="{BB962C8B-B14F-4D97-AF65-F5344CB8AC3E}">
        <p14:creationId xmlns:p14="http://schemas.microsoft.com/office/powerpoint/2010/main" val="2889065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i="0" kern="1200" dirty="0">
                <a:solidFill>
                  <a:schemeClr val="tx1"/>
                </a:solidFill>
                <a:effectLst/>
                <a:latin typeface="+mn-lt"/>
                <a:ea typeface="+mn-ea"/>
                <a:cs typeface="+mn-cs"/>
              </a:rPr>
              <a:t>Magnetic resonance </a:t>
            </a:r>
            <a:r>
              <a:rPr lang="en-US" sz="1200" b="1" i="0" kern="1200" dirty="0" err="1">
                <a:solidFill>
                  <a:schemeClr val="tx1"/>
                </a:solidFill>
                <a:effectLst/>
                <a:latin typeface="+mn-lt"/>
                <a:ea typeface="+mn-ea"/>
                <a:cs typeface="+mn-cs"/>
              </a:rPr>
              <a:t>cholangiopancreatography</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MRCP</a:t>
            </a:r>
            <a:r>
              <a:rPr lang="en-US" sz="1200" b="0" i="0" kern="1200" dirty="0">
                <a:solidFill>
                  <a:schemeClr val="tx1"/>
                </a:solidFill>
                <a:effectLst/>
                <a:latin typeface="+mn-lt"/>
                <a:ea typeface="+mn-ea"/>
                <a:cs typeface="+mn-cs"/>
              </a:rPr>
              <a:t>) is a </a:t>
            </a:r>
            <a:r>
              <a:rPr lang="en-US" sz="1200" b="0" i="0" u="none" strike="noStrike" kern="1200" dirty="0">
                <a:solidFill>
                  <a:schemeClr val="tx1"/>
                </a:solidFill>
                <a:effectLst/>
                <a:latin typeface="+mn-lt"/>
                <a:ea typeface="+mn-ea"/>
                <a:cs typeface="+mn-cs"/>
                <a:hlinkClick r:id="rId3" tooltip="Medical imaging"/>
              </a:rPr>
              <a:t>medical imaging</a:t>
            </a:r>
            <a:r>
              <a:rPr lang="en-US" sz="1200" b="0" i="0" kern="1200" dirty="0">
                <a:solidFill>
                  <a:schemeClr val="tx1"/>
                </a:solidFill>
                <a:effectLst/>
                <a:latin typeface="+mn-lt"/>
                <a:ea typeface="+mn-ea"/>
                <a:cs typeface="+mn-cs"/>
              </a:rPr>
              <a:t> technique that uses </a:t>
            </a:r>
            <a:r>
              <a:rPr lang="en-US" sz="1200" b="0" i="0" u="none" strike="noStrike" kern="1200" dirty="0">
                <a:solidFill>
                  <a:schemeClr val="tx1"/>
                </a:solidFill>
                <a:effectLst/>
                <a:latin typeface="+mn-lt"/>
                <a:ea typeface="+mn-ea"/>
                <a:cs typeface="+mn-cs"/>
                <a:hlinkClick r:id="rId4" tooltip="Magnetic resonance imaging"/>
              </a:rPr>
              <a:t>magnetic resonance imaging</a:t>
            </a:r>
            <a:r>
              <a:rPr lang="en-US" sz="1200" b="0" i="0" kern="1200" dirty="0">
                <a:solidFill>
                  <a:schemeClr val="tx1"/>
                </a:solidFill>
                <a:effectLst/>
                <a:latin typeface="+mn-lt"/>
                <a:ea typeface="+mn-ea"/>
                <a:cs typeface="+mn-cs"/>
              </a:rPr>
              <a:t> to visualize the </a:t>
            </a:r>
            <a:r>
              <a:rPr lang="en-US" sz="1200" b="0" i="0" u="none" strike="noStrike" kern="1200" dirty="0">
                <a:solidFill>
                  <a:schemeClr val="tx1"/>
                </a:solidFill>
                <a:effectLst/>
                <a:latin typeface="+mn-lt"/>
                <a:ea typeface="+mn-ea"/>
                <a:cs typeface="+mn-cs"/>
                <a:hlinkClick r:id="rId5" tooltip="Biliary duct"/>
              </a:rPr>
              <a:t>biliary</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6" tooltip="Pancreatic duct"/>
              </a:rPr>
              <a:t>pancreatic ducts</a:t>
            </a:r>
            <a:r>
              <a:rPr lang="en-US" sz="1200" b="0" i="0" kern="1200" dirty="0">
                <a:solidFill>
                  <a:schemeClr val="tx1"/>
                </a:solidFill>
                <a:effectLst/>
                <a:latin typeface="+mn-lt"/>
                <a:ea typeface="+mn-ea"/>
                <a:cs typeface="+mn-cs"/>
              </a:rPr>
              <a:t> in a non-invasive manner.</a:t>
            </a:r>
            <a:r>
              <a:rPr lang="en-US" sz="1200" b="0" i="0" u="none" strike="noStrike" kern="1200" baseline="30000" dirty="0">
                <a:solidFill>
                  <a:schemeClr val="tx1"/>
                </a:solidFill>
                <a:effectLst/>
                <a:latin typeface="+mn-lt"/>
                <a:ea typeface="+mn-ea"/>
                <a:cs typeface="+mn-cs"/>
                <a:hlinkClick r:id="rId7"/>
              </a:rPr>
              <a:t>[1]</a:t>
            </a:r>
            <a:r>
              <a:rPr lang="en-US" sz="1200" b="0" i="0" kern="1200" dirty="0">
                <a:solidFill>
                  <a:schemeClr val="tx1"/>
                </a:solidFill>
                <a:effectLst/>
                <a:latin typeface="+mn-lt"/>
                <a:ea typeface="+mn-ea"/>
                <a:cs typeface="+mn-cs"/>
              </a:rPr>
              <a:t> This procedure can be used to determine if </a:t>
            </a:r>
            <a:r>
              <a:rPr lang="en-US" sz="1200" b="0" i="0" u="none" strike="noStrike" kern="1200" dirty="0">
                <a:solidFill>
                  <a:schemeClr val="tx1"/>
                </a:solidFill>
                <a:effectLst/>
                <a:latin typeface="+mn-lt"/>
                <a:ea typeface="+mn-ea"/>
                <a:cs typeface="+mn-cs"/>
                <a:hlinkClick r:id="rId8" tooltip="Gallstone"/>
              </a:rPr>
              <a:t>gallstones</a:t>
            </a:r>
            <a:r>
              <a:rPr lang="en-US" sz="1200" b="0" i="0" kern="1200" dirty="0">
                <a:solidFill>
                  <a:schemeClr val="tx1"/>
                </a:solidFill>
                <a:effectLst/>
                <a:latin typeface="+mn-lt"/>
                <a:ea typeface="+mn-ea"/>
                <a:cs typeface="+mn-cs"/>
              </a:rPr>
              <a:t> are lodged in any of the ducts surrounding the </a:t>
            </a:r>
            <a:r>
              <a:rPr lang="en-US" sz="1200" b="0" i="0" u="none" strike="noStrike" kern="1200" dirty="0">
                <a:solidFill>
                  <a:schemeClr val="tx1"/>
                </a:solidFill>
                <a:effectLst/>
                <a:latin typeface="+mn-lt"/>
                <a:ea typeface="+mn-ea"/>
                <a:cs typeface="+mn-cs"/>
                <a:hlinkClick r:id="rId9" tooltip="Gallbladder"/>
              </a:rPr>
              <a:t>gallbladder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Technique[</a:t>
            </a:r>
            <a:r>
              <a:rPr lang="en-US" sz="1200" b="0" i="0" u="none" strike="noStrike" kern="1200" dirty="0">
                <a:solidFill>
                  <a:schemeClr val="tx1"/>
                </a:solidFill>
                <a:effectLst/>
                <a:latin typeface="+mn-lt"/>
                <a:ea typeface="+mn-ea"/>
                <a:cs typeface="+mn-cs"/>
                <a:hlinkClick r:id="rId10" tooltip="Edit section: Technique"/>
              </a:rPr>
              <a:t>edit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MRCP makes use of heavily </a:t>
            </a:r>
            <a:r>
              <a:rPr lang="en-US" sz="1200" b="0" i="0" u="none" strike="noStrike" kern="1200" dirty="0">
                <a:solidFill>
                  <a:schemeClr val="tx1"/>
                </a:solidFill>
                <a:effectLst/>
                <a:latin typeface="+mn-lt"/>
                <a:ea typeface="+mn-ea"/>
                <a:cs typeface="+mn-cs"/>
                <a:hlinkClick r:id="rId11" tooltip="T2-weighted imaging"/>
              </a:rPr>
              <a:t>T2-weighted</a:t>
            </a:r>
            <a:r>
              <a:rPr lang="en-US" sz="1200" b="0" i="0" kern="1200" dirty="0">
                <a:solidFill>
                  <a:schemeClr val="tx1"/>
                </a:solidFill>
                <a:effectLst/>
                <a:latin typeface="+mn-lt"/>
                <a:ea typeface="+mn-ea"/>
                <a:cs typeface="+mn-cs"/>
              </a:rPr>
              <a:t> MRI </a:t>
            </a:r>
            <a:r>
              <a:rPr lang="en-US" sz="1200" b="0" i="0" u="none" strike="noStrike" kern="1200" dirty="0">
                <a:solidFill>
                  <a:schemeClr val="tx1"/>
                </a:solidFill>
                <a:effectLst/>
                <a:latin typeface="+mn-lt"/>
                <a:ea typeface="+mn-ea"/>
                <a:cs typeface="+mn-cs"/>
                <a:hlinkClick r:id="rId12" tooltip="Pulse sequence"/>
              </a:rPr>
              <a:t>pulse sequences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3"/>
              </a:rPr>
              <a:t>[3]</a:t>
            </a:r>
            <a:r>
              <a:rPr lang="en-US" sz="1200" b="0" i="0" kern="1200" dirty="0">
                <a:solidFill>
                  <a:schemeClr val="tx1"/>
                </a:solidFill>
                <a:effectLst/>
                <a:latin typeface="+mn-lt"/>
                <a:ea typeface="+mn-ea"/>
                <a:cs typeface="+mn-cs"/>
              </a:rPr>
              <a:t> These sequences show high signal in static or slow moving fluids within the gallbladder, biliary ducts and pancreatic duct, with low signal of surrounding tissue.</a:t>
            </a:r>
          </a:p>
          <a:p>
            <a:r>
              <a:rPr lang="en-US" sz="1200" b="0" i="0" kern="1200" dirty="0">
                <a:solidFill>
                  <a:schemeClr val="tx1"/>
                </a:solidFill>
                <a:effectLst/>
                <a:latin typeface="+mn-lt"/>
                <a:ea typeface="+mn-ea"/>
                <a:cs typeface="+mn-cs"/>
              </a:rPr>
              <a:t>Comparison to other techniques[</a:t>
            </a:r>
            <a:r>
              <a:rPr lang="en-US" sz="1200" b="0" i="0" u="none" strike="noStrike" kern="1200" dirty="0">
                <a:solidFill>
                  <a:schemeClr val="tx1"/>
                </a:solidFill>
                <a:effectLst/>
                <a:latin typeface="+mn-lt"/>
                <a:ea typeface="+mn-ea"/>
                <a:cs typeface="+mn-cs"/>
                <a:hlinkClick r:id="rId14" tooltip="Edit section: Comparison to other techniques"/>
              </a:rPr>
              <a:t>edit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In the diagnosis of pancreatic disorders, MRCP is a much less invasive investigation when compared to </a:t>
            </a:r>
            <a:r>
              <a:rPr lang="en-US" sz="1200" b="0" i="0" u="none" strike="noStrike" kern="1200" dirty="0">
                <a:solidFill>
                  <a:schemeClr val="tx1"/>
                </a:solidFill>
                <a:effectLst/>
                <a:latin typeface="+mn-lt"/>
                <a:ea typeface="+mn-ea"/>
                <a:cs typeface="+mn-cs"/>
                <a:hlinkClick r:id="rId15" tooltip="Endoscopic retrograde cholangiopancreatography"/>
              </a:rPr>
              <a:t>endoscopic retrograde </a:t>
            </a:r>
            <a:r>
              <a:rPr lang="en-US" sz="1200" b="0" i="0" u="none" strike="noStrike" kern="1200" dirty="0" err="1">
                <a:solidFill>
                  <a:schemeClr val="tx1"/>
                </a:solidFill>
                <a:effectLst/>
                <a:latin typeface="+mn-lt"/>
                <a:ea typeface="+mn-ea"/>
                <a:cs typeface="+mn-cs"/>
                <a:hlinkClick r:id="rId15" tooltip="Endoscopic retrograde cholangiopancreatography"/>
              </a:rPr>
              <a:t>cholangiopancreatography</a:t>
            </a:r>
            <a:r>
              <a:rPr lang="en-US" sz="1200" b="0" i="0" kern="1200" dirty="0">
                <a:solidFill>
                  <a:schemeClr val="tx1"/>
                </a:solidFill>
                <a:effectLst/>
                <a:latin typeface="+mn-lt"/>
                <a:ea typeface="+mn-ea"/>
                <a:cs typeface="+mn-cs"/>
              </a:rPr>
              <a:t> (ERCP). Although both techniques can image the ductal system in detail, MRCP also allows imaging of the surrounding </a:t>
            </a:r>
            <a:r>
              <a:rPr lang="en-US" sz="1200" b="0" i="0" u="none" strike="noStrike" kern="1200" dirty="0">
                <a:solidFill>
                  <a:schemeClr val="tx1"/>
                </a:solidFill>
                <a:effectLst/>
                <a:latin typeface="+mn-lt"/>
                <a:ea typeface="+mn-ea"/>
                <a:cs typeface="+mn-cs"/>
                <a:hlinkClick r:id="rId16" tooltip="Parenchyma"/>
              </a:rPr>
              <a:t>parenchyma</a:t>
            </a:r>
            <a:r>
              <a:rPr lang="en-US" sz="1200" b="0" i="0" kern="1200" dirty="0">
                <a:solidFill>
                  <a:schemeClr val="tx1"/>
                </a:solidFill>
                <a:effectLst/>
                <a:latin typeface="+mn-lt"/>
                <a:ea typeface="+mn-ea"/>
                <a:cs typeface="+mn-cs"/>
              </a:rPr>
              <a:t>. In a study from 2008, 269 patients undergoing both ERCP and MRCP showed comparable results between the two techniques.</a:t>
            </a:r>
            <a:r>
              <a:rPr lang="en-US" sz="1200" b="0" i="0" u="none" strike="noStrike" kern="1200" baseline="30000" dirty="0">
                <a:solidFill>
                  <a:schemeClr val="tx1"/>
                </a:solidFill>
                <a:effectLst/>
                <a:latin typeface="+mn-lt"/>
                <a:ea typeface="+mn-ea"/>
                <a:cs typeface="+mn-cs"/>
                <a:hlinkClick r:id="rId17"/>
              </a:rPr>
              <a:t>[4]</a:t>
            </a:r>
            <a:endParaRPr lang="en-US" sz="1200" b="0" i="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2A6FD7A-9B70-464E-82B2-4C0CEFE0BD8F}" type="slidenum">
              <a:rPr lang="ru-RU" smtClean="0"/>
              <a:t>24</a:t>
            </a:fld>
            <a:endParaRPr lang="ru-RU"/>
          </a:p>
        </p:txBody>
      </p:sp>
    </p:spTree>
    <p:extLst>
      <p:ext uri="{BB962C8B-B14F-4D97-AF65-F5344CB8AC3E}">
        <p14:creationId xmlns:p14="http://schemas.microsoft.com/office/powerpoint/2010/main" val="93626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Stricture</a:t>
            </a:r>
            <a:r>
              <a:rPr lang="ru-RU" dirty="0"/>
              <a:t>, </a:t>
            </a:r>
            <a:r>
              <a:rPr lang="en-US" dirty="0"/>
              <a:t>expansion of the common bile duct</a:t>
            </a:r>
            <a:endParaRPr lang="ru-RU" dirty="0"/>
          </a:p>
        </p:txBody>
      </p:sp>
      <p:sp>
        <p:nvSpPr>
          <p:cNvPr id="4" name="Номер слайда 3"/>
          <p:cNvSpPr>
            <a:spLocks noGrp="1"/>
          </p:cNvSpPr>
          <p:nvPr>
            <p:ph type="sldNum" sz="quarter" idx="10"/>
          </p:nvPr>
        </p:nvSpPr>
        <p:spPr/>
        <p:txBody>
          <a:bodyPr/>
          <a:lstStyle/>
          <a:p>
            <a:fld id="{72A6FD7A-9B70-464E-82B2-4C0CEFE0BD8F}" type="slidenum">
              <a:rPr lang="ru-RU" smtClean="0"/>
              <a:t>81</a:t>
            </a:fld>
            <a:endParaRPr lang="ru-RU"/>
          </a:p>
        </p:txBody>
      </p:sp>
    </p:spTree>
    <p:extLst>
      <p:ext uri="{BB962C8B-B14F-4D97-AF65-F5344CB8AC3E}">
        <p14:creationId xmlns:p14="http://schemas.microsoft.com/office/powerpoint/2010/main" val="7136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8683"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286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DE8F5C0-4132-4915-9417-BF18D851DCBA}" type="slidenum">
              <a:rPr lang="ru-RU"/>
              <a:pPr>
                <a:defRPr/>
              </a:pPr>
              <a:t>‹#›</a:t>
            </a:fld>
            <a:endParaRPr lang="ru-RU"/>
          </a:p>
        </p:txBody>
      </p:sp>
    </p:spTree>
    <p:extLst>
      <p:ext uri="{BB962C8B-B14F-4D97-AF65-F5344CB8AC3E}">
        <p14:creationId xmlns:p14="http://schemas.microsoft.com/office/powerpoint/2010/main" val="243515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89FF9E98-CA40-4C4D-98A5-F4EC9055AF03}"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86655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C31290EB-7A05-4F4B-B5C0-469EDBD268EC}"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72177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half" idx="1"/>
          </p:nvPr>
        </p:nvSpPr>
        <p:spPr>
          <a:xfrm>
            <a:off x="457200" y="1600200"/>
            <a:ext cx="8229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3938588"/>
            <a:ext cx="8229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BA6B3EEA-AB19-42BD-917B-F1337B35D041}"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21213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2"/>
          <p:cNvSpPr>
            <a:spLocks noGrp="1" noChangeArrowheads="1"/>
          </p:cNvSpPr>
          <p:nvPr>
            <p:ph type="dt" sz="half" idx="10"/>
          </p:nvPr>
        </p:nvSpPr>
        <p:spPr>
          <a:ln/>
        </p:spPr>
        <p:txBody>
          <a:bodyPr/>
          <a:lstStyle>
            <a:lvl1pPr>
              <a:defRPr/>
            </a:lvl1pPr>
          </a:lstStyle>
          <a:p>
            <a:pPr>
              <a:defRPr/>
            </a:pPr>
            <a:endParaRPr lang="ru-RU"/>
          </a:p>
        </p:txBody>
      </p:sp>
      <p:sp>
        <p:nvSpPr>
          <p:cNvPr id="7" name="Rectangle 3"/>
          <p:cNvSpPr>
            <a:spLocks noGrp="1" noChangeArrowheads="1"/>
          </p:cNvSpPr>
          <p:nvPr>
            <p:ph type="sldNum" sz="quarter" idx="11"/>
          </p:nvPr>
        </p:nvSpPr>
        <p:spPr>
          <a:ln/>
        </p:spPr>
        <p:txBody>
          <a:bodyPr/>
          <a:lstStyle>
            <a:lvl1pPr>
              <a:defRPr/>
            </a:lvl1pPr>
          </a:lstStyle>
          <a:p>
            <a:pPr>
              <a:defRPr/>
            </a:pPr>
            <a:fld id="{B37EB057-08A8-4CBC-8931-2F3E67000E25}" type="slidenum">
              <a:rPr lang="ru-RU"/>
              <a:pPr>
                <a:defRPr/>
              </a:pPr>
              <a:t>‹#›</a:t>
            </a:fld>
            <a:endParaRPr lang="ru-RU"/>
          </a:p>
        </p:txBody>
      </p:sp>
      <p:sp>
        <p:nvSpPr>
          <p:cNvPr id="8"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641183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CF11CA93-71BC-4775-B9EB-91F6DB50420A}"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42311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264A0C2-73AF-499D-93D6-2851C26D7A8D}" type="slidenum">
              <a:rPr lang="ru-RU"/>
              <a:pPr>
                <a:defRPr/>
              </a:pPr>
              <a:t>‹#›</a:t>
            </a:fld>
            <a:endParaRPr 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72796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1371D947-54E9-4E47-929D-2DD0E8C4D477}" type="datetimeFigureOut">
              <a:rPr lang="ru-RU" smtClean="0"/>
              <a:pPr>
                <a:defRPr/>
              </a:pPr>
              <a:t>28.06.2020</a:t>
            </a:fld>
            <a:endParaRPr lang="ru-RU"/>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ru-RU"/>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2CD7681-9411-4875-9527-921DF9C3E9C0}" type="slidenum">
              <a:rPr lang="ru-RU" smtClean="0"/>
              <a:pPr>
                <a:defRPr/>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552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3D64B83B-BC6F-4F01-9199-FDE49517A9E9}" type="datetimeFigureOut">
              <a:rPr lang="ru-RU" smtClean="0"/>
              <a:pPr>
                <a:defRPr/>
              </a:pPr>
              <a:t>28.06.2020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22EC37-E0C3-4171-A99C-AD95EB7BEAD6}" type="slidenum">
              <a:rPr lang="ru-RU" smtClean="0"/>
              <a:pPr>
                <a:defRPr/>
              </a:pPr>
              <a:t>‹#›</a:t>
            </a:fld>
            <a:endParaRPr lang="ru-RU"/>
          </a:p>
        </p:txBody>
      </p:sp>
    </p:spTree>
    <p:extLst>
      <p:ext uri="{BB962C8B-B14F-4D97-AF65-F5344CB8AC3E}">
        <p14:creationId xmlns:p14="http://schemas.microsoft.com/office/powerpoint/2010/main" val="156543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49C32451-5B6A-45D7-9C59-C4D64E412925}" type="datetimeFigureOut">
              <a:rPr lang="ru-RU" smtClean="0"/>
              <a:pPr>
                <a:defRPr/>
              </a:pPr>
              <a:t>28.06.2020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5AA414C-A28B-4237-9871-5C32E21BAEB5}" type="slidenum">
              <a:rPr lang="ru-RU" smtClean="0"/>
              <a:pPr>
                <a:defRPr/>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56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766FF534-A52E-424B-8096-D55F3C323FE5}" type="datetimeFigureOut">
              <a:rPr lang="ru-RU" smtClean="0"/>
              <a:pPr>
                <a:defRPr/>
              </a:pPr>
              <a:t>28.06.2020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829A604-654E-46F2-808C-64217204E489}" type="slidenum">
              <a:rPr lang="ru-RU" smtClean="0"/>
              <a:pPr>
                <a:defRPr/>
              </a:pPr>
              <a:t>‹#›</a:t>
            </a:fld>
            <a:endParaRPr lang="ru-RU"/>
          </a:p>
        </p:txBody>
      </p:sp>
    </p:spTree>
    <p:extLst>
      <p:ext uri="{BB962C8B-B14F-4D97-AF65-F5344CB8AC3E}">
        <p14:creationId xmlns:p14="http://schemas.microsoft.com/office/powerpoint/2010/main" val="1030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17F33A12-4746-4A1F-9C6B-02D68A007451}"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862703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290E1FBB-13D1-4976-838F-DE710662717F}" type="datetimeFigureOut">
              <a:rPr lang="ru-RU" smtClean="0"/>
              <a:pPr>
                <a:defRPr/>
              </a:pPr>
              <a:t>28.06.2020</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DC447AFF-CF18-422A-BBD1-BC167E548F79}" type="slidenum">
              <a:rPr lang="ru-RU" smtClean="0"/>
              <a:pPr>
                <a:defRPr/>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771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8D25E035-9FDC-4CD9-A7E7-53D3399FFF09}" type="datetimeFigureOut">
              <a:rPr lang="ru-RU" smtClean="0"/>
              <a:pPr>
                <a:defRPr/>
              </a:pPr>
              <a:t>28.06.2020</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27871AB2-1115-4092-B900-4E3A53C48016}" type="slidenum">
              <a:rPr lang="ru-RU" smtClean="0"/>
              <a:pPr>
                <a:defRPr/>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158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3BCE65B-046A-44C5-8430-D45D6E84CB79}" type="datetimeFigureOut">
              <a:rPr lang="ru-RU" smtClean="0"/>
              <a:pPr>
                <a:defRPr/>
              </a:pPr>
              <a:t>28.06.2020</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0527A9BE-1626-4ADE-BC32-8490910FE172}" type="slidenum">
              <a:rPr lang="ru-RU" smtClean="0"/>
              <a:pPr>
                <a:defRPr/>
              </a:pPr>
              <a:t>‹#›</a:t>
            </a:fld>
            <a:endParaRPr lang="ru-RU"/>
          </a:p>
        </p:txBody>
      </p:sp>
    </p:spTree>
    <p:extLst>
      <p:ext uri="{BB962C8B-B14F-4D97-AF65-F5344CB8AC3E}">
        <p14:creationId xmlns:p14="http://schemas.microsoft.com/office/powerpoint/2010/main" val="4094017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9AA77463-C384-4AA4-89A2-0FB45BBB5E0D}" type="datetimeFigureOut">
              <a:rPr lang="ru-RU" smtClean="0"/>
              <a:pPr>
                <a:defRPr/>
              </a:pPr>
              <a:t>28.06.2020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8B5ABBC-63FE-4F66-83CA-730785DD2299}" type="slidenum">
              <a:rPr lang="ru-RU" smtClean="0"/>
              <a:pPr>
                <a:defRPr/>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129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99CF221C-8E0F-4A0B-8CF1-D52B1F5DC85A}" type="datetimeFigureOut">
              <a:rPr lang="ru-RU" smtClean="0"/>
              <a:pPr>
                <a:defRPr/>
              </a:pPr>
              <a:t>28.06.2020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0C6C3E8-38B3-4E2D-B7AD-306E02B0D17B}" type="slidenum">
              <a:rPr lang="ru-RU" smtClean="0"/>
              <a:pPr>
                <a:defRPr/>
              </a:pPr>
              <a:t>‹#›</a:t>
            </a:fld>
            <a:endParaRPr lang="ru-RU"/>
          </a:p>
        </p:txBody>
      </p:sp>
    </p:spTree>
    <p:extLst>
      <p:ext uri="{BB962C8B-B14F-4D97-AF65-F5344CB8AC3E}">
        <p14:creationId xmlns:p14="http://schemas.microsoft.com/office/powerpoint/2010/main" val="2633915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EE860F08-F9FC-445C-B45B-7CE28C3D0999}" type="datetimeFigureOut">
              <a:rPr lang="ru-RU" smtClean="0"/>
              <a:pPr>
                <a:defRPr/>
              </a:pPr>
              <a:t>28.06.2020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59C54D7-8A1D-4F19-A442-0F71AFBFB0D4}" type="slidenum">
              <a:rPr lang="ru-RU" smtClean="0"/>
              <a:pPr>
                <a:defRPr/>
              </a:pPr>
              <a:t>‹#›</a:t>
            </a:fld>
            <a:endParaRPr lang="ru-RU"/>
          </a:p>
        </p:txBody>
      </p:sp>
    </p:spTree>
    <p:extLst>
      <p:ext uri="{BB962C8B-B14F-4D97-AF65-F5344CB8AC3E}">
        <p14:creationId xmlns:p14="http://schemas.microsoft.com/office/powerpoint/2010/main" val="4199090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E860F08-F9FC-445C-B45B-7CE28C3D0999}" type="datetimeFigureOut">
              <a:rPr lang="ru-RU" smtClean="0"/>
              <a:pPr>
                <a:defRPr/>
              </a:pPr>
              <a:t>28.06.2020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59C54D7-8A1D-4F19-A442-0F71AFBFB0D4}" type="slidenum">
              <a:rPr lang="ru-RU" smtClean="0"/>
              <a:pPr>
                <a:defRPr/>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816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E860F08-F9FC-445C-B45B-7CE28C3D0999}" type="datetimeFigureOut">
              <a:rPr lang="ru-RU" smtClean="0"/>
              <a:pPr>
                <a:defRPr/>
              </a:pPr>
              <a:t>28.06.2020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59C54D7-8A1D-4F19-A442-0F71AFBFB0D4}" type="slidenum">
              <a:rPr lang="ru-RU" smtClean="0"/>
              <a:pPr>
                <a:defRPr/>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3498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E860F08-F9FC-445C-B45B-7CE28C3D0999}" type="datetimeFigureOut">
              <a:rPr lang="ru-RU" smtClean="0"/>
              <a:pPr>
                <a:defRPr/>
              </a:pPr>
              <a:t>28.06.2020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59C54D7-8A1D-4F19-A442-0F71AFBFB0D4}" type="slidenum">
              <a:rPr lang="ru-RU" smtClean="0"/>
              <a:pPr>
                <a:defRPr/>
              </a:pPr>
              <a:t>‹#›</a:t>
            </a:fld>
            <a:endParaRPr lang="ru-RU"/>
          </a:p>
        </p:txBody>
      </p:sp>
    </p:spTree>
    <p:extLst>
      <p:ext uri="{BB962C8B-B14F-4D97-AF65-F5344CB8AC3E}">
        <p14:creationId xmlns:p14="http://schemas.microsoft.com/office/powerpoint/2010/main" val="3644624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E860F08-F9FC-445C-B45B-7CE28C3D0999}" type="datetimeFigureOut">
              <a:rPr lang="ru-RU" smtClean="0"/>
              <a:pPr>
                <a:defRPr/>
              </a:pPr>
              <a:t>28.06.2020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59C54D7-8A1D-4F19-A442-0F71AFBFB0D4}" type="slidenum">
              <a:rPr lang="ru-RU" smtClean="0"/>
              <a:pPr>
                <a:defRPr/>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01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1D7E035D-4AE4-4991-9BB2-3FBD49DCD1D4}"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797497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E860F08-F9FC-445C-B45B-7CE28C3D0999}" type="datetimeFigureOut">
              <a:rPr lang="ru-RU" smtClean="0"/>
              <a:pPr>
                <a:defRPr/>
              </a:pPr>
              <a:t>28.06.2020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59C54D7-8A1D-4F19-A442-0F71AFBFB0D4}" type="slidenum">
              <a:rPr lang="ru-RU" smtClean="0"/>
              <a:pPr>
                <a:defRPr/>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368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56AE0D33-8FCC-4719-B447-C63743D4BD03}" type="datetimeFigureOut">
              <a:rPr lang="ru-RU" smtClean="0"/>
              <a:pPr>
                <a:defRPr/>
              </a:pPr>
              <a:t>28.06.2020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2A3445D-6090-41C9-9111-C6C52F483372}" type="slidenum">
              <a:rPr lang="ru-RU" smtClean="0"/>
              <a:pPr>
                <a:defRPr/>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709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8159736-23EE-42E1-B03F-3D6E453C24C6}" type="datetimeFigureOut">
              <a:rPr lang="ru-RU" smtClean="0"/>
              <a:pPr>
                <a:defRPr/>
              </a:pPr>
              <a:t>28.06.2020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9980120-5335-4A4D-9547-A3709456526E}" type="slidenum">
              <a:rPr lang="ru-RU" smtClean="0"/>
              <a:pPr>
                <a:defRPr/>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57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C2840066-3CCD-4DE2-BED1-8CFB9F2F9AC9}"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78189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C94AED41-EB6B-4AAC-BE12-3EC7D1FD09BC}" type="slidenum">
              <a:rPr lang="ru-RU"/>
              <a:pPr>
                <a:defRPr/>
              </a:pPr>
              <a:t>‹#›</a:t>
            </a:fld>
            <a:endParaRPr 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79255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E27C61AC-4473-4E9D-94B2-770A5AC28A2D}" type="slidenum">
              <a:rPr lang="ru-RU"/>
              <a:pPr>
                <a:defRPr/>
              </a:pPr>
              <a:t>‹#›</a:t>
            </a:fld>
            <a:endParaRPr 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27405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FBE6B0D3-F1F6-4937-9C45-3BD145F6C1A8}" type="slidenum">
              <a:rPr lang="ru-RU"/>
              <a:pPr>
                <a:defRPr/>
              </a:pPr>
              <a:t>‹#›</a:t>
            </a:fld>
            <a:endParaRPr lang="ru-RU"/>
          </a:p>
        </p:txBody>
      </p:sp>
      <p:sp>
        <p:nvSpPr>
          <p:cNvPr id="4"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32555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C2165DEA-B2B4-4404-BE9A-96A1D3410401}"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85982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620AAAFA-C576-466C-BB11-E49F9616E4A7}"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82866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2765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D478F69-F2A7-42F8-A3CE-81F14BA63B69}" type="slidenum">
              <a:rPr lang="ru-RU"/>
              <a:pPr>
                <a:defRPr/>
              </a:pPr>
              <a:t>‹#›</a:t>
            </a:fld>
            <a:endParaRPr lang="ru-RU"/>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76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276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276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76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276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1034"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76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766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ru-RU"/>
          </a:p>
        </p:txBody>
      </p:sp>
      <p:sp>
        <p:nvSpPr>
          <p:cNvPr id="276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dk2" tx1="lt1" bg2="dk1" tx2="lt2" accent1="accent1" accent2="accent2" accent3="accent3" accent4="accent4" accent5="accent5" accent6="accent6" hlink="hlink" folHlink="folHlink"/>
  <p:sldLayoutIdLst>
    <p:sldLayoutId id="2147483835"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AD478F69-F2A7-42F8-A3CE-81F14BA63B69}" type="slidenum">
              <a:rPr lang="ru-RU" smtClean="0"/>
              <a:pPr>
                <a:defRPr/>
              </a:pPr>
              <a:t>‹#›</a:t>
            </a:fld>
            <a:endParaRPr lang="ru-RU"/>
          </a:p>
        </p:txBody>
      </p:sp>
    </p:spTree>
    <p:extLst>
      <p:ext uri="{BB962C8B-B14F-4D97-AF65-F5344CB8AC3E}">
        <p14:creationId xmlns:p14="http://schemas.microsoft.com/office/powerpoint/2010/main" val="57400097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Rectangle 6"/>
          <p:cNvSpPr>
            <a:spLocks noGrp="1" noRot="1" noChangeArrowheads="1"/>
          </p:cNvSpPr>
          <p:nvPr>
            <p:ph type="title"/>
          </p:nvPr>
        </p:nvSpPr>
        <p:spPr>
          <a:xfrm>
            <a:off x="457200" y="274638"/>
            <a:ext cx="8229600" cy="6034087"/>
          </a:xfrm>
        </p:spPr>
        <p:txBody>
          <a:bodyPr/>
          <a:lstStyle/>
          <a:p>
            <a:pPr>
              <a:defRPr/>
            </a:pPr>
            <a:br>
              <a:rPr lang="en-US" sz="4200" dirty="0">
                <a:latin typeface="Lucida Console" pitchFamily="49" charset="0"/>
              </a:rPr>
            </a:br>
            <a:r>
              <a:rPr lang="en-US" b="1" dirty="0"/>
              <a:t>POSTCHOLECYSTECTOMY SYNDROME</a:t>
            </a:r>
            <a:r>
              <a:rPr lang="ru-RU" b="1"/>
              <a:t> </a:t>
            </a:r>
            <a:br>
              <a:rPr lang="ru-RU" b="1"/>
            </a:br>
            <a:br>
              <a:rPr lang="ru-RU" b="1" dirty="0"/>
            </a:br>
            <a:r>
              <a:rPr lang="ru-RU" sz="2000" b="1" dirty="0"/>
              <a:t>(</a:t>
            </a:r>
            <a:r>
              <a:rPr lang="ru-RU" sz="2000" dirty="0">
                <a:latin typeface="Lucida Console" pitchFamily="49" charset="0"/>
              </a:rPr>
              <a:t>ПОСТХОЛЕЦИСТЭКТОМИЧЕСКИЙ СИНДРОМ)</a:t>
            </a:r>
            <a:br>
              <a:rPr lang="en-US" sz="2000" dirty="0">
                <a:latin typeface="Lucida Console" pitchFamily="49" charset="0"/>
              </a:rPr>
            </a:br>
            <a:br>
              <a:rPr lang="en-US" sz="4200" dirty="0">
                <a:latin typeface="Lucida Console" pitchFamily="49" charset="0"/>
              </a:rPr>
            </a:br>
            <a:r>
              <a:rPr lang="ru-RU" sz="4200" dirty="0">
                <a:latin typeface="Lucida Console" pitchFamily="49"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218487" cy="6120680"/>
          </a:xfrm>
        </p:spPr>
        <p:txBody>
          <a:bodyPr/>
          <a:lstStyle/>
          <a:p>
            <a:pPr marL="0" indent="0" algn="ctr">
              <a:buNone/>
              <a:defRPr/>
            </a:pPr>
            <a:r>
              <a:rPr lang="en-US" altLang="ru-RU" sz="3600" dirty="0">
                <a:effectLst/>
              </a:rPr>
              <a:t>TACTICAL ERRORS DURING THE OPERATION </a:t>
            </a:r>
            <a:r>
              <a:rPr lang="ru-RU" sz="3600" dirty="0">
                <a:effectLst/>
              </a:rPr>
              <a:t>:</a:t>
            </a:r>
            <a:endParaRPr lang="en-US" sz="3600" dirty="0">
              <a:effectLst/>
            </a:endParaRPr>
          </a:p>
          <a:p>
            <a:pPr marL="742950" indent="-742950">
              <a:spcBef>
                <a:spcPts val="600"/>
              </a:spcBef>
              <a:buAutoNum type="arabicPeriod"/>
              <a:defRPr/>
            </a:pPr>
            <a:r>
              <a:rPr lang="en-US" sz="2800" dirty="0" err="1">
                <a:effectLst/>
              </a:rPr>
              <a:t>Cholecystostomy</a:t>
            </a:r>
            <a:r>
              <a:rPr lang="en-US" sz="2800" dirty="0">
                <a:effectLst/>
              </a:rPr>
              <a:t> (</a:t>
            </a:r>
            <a:r>
              <a:rPr lang="ru-RU" sz="2800" dirty="0" err="1">
                <a:effectLst/>
              </a:rPr>
              <a:t>холецистостомия</a:t>
            </a:r>
            <a:r>
              <a:rPr lang="ru-RU" sz="2800" dirty="0">
                <a:effectLst/>
              </a:rPr>
              <a:t>).</a:t>
            </a:r>
            <a:endParaRPr lang="en-US" sz="2800" dirty="0">
              <a:effectLst/>
            </a:endParaRPr>
          </a:p>
          <a:p>
            <a:pPr marL="742950" indent="-742950">
              <a:buAutoNum type="arabicPeriod"/>
              <a:defRPr/>
            </a:pPr>
            <a:r>
              <a:rPr lang="en-US" sz="2800" dirty="0">
                <a:effectLst/>
              </a:rPr>
              <a:t>Removal of the gallbladder without regard to the state of the biliary system</a:t>
            </a:r>
            <a:r>
              <a:rPr lang="ru-RU" sz="2800" dirty="0">
                <a:effectLst/>
              </a:rPr>
              <a:t> (удаление желчного пузыря без учета состояния желчевыделительной системы).</a:t>
            </a:r>
          </a:p>
          <a:p>
            <a:pPr marL="742950" indent="-742950">
              <a:buAutoNum type="arabicPeriod"/>
              <a:defRPr/>
            </a:pPr>
            <a:r>
              <a:rPr lang="en-US" sz="2800" dirty="0">
                <a:effectLst/>
              </a:rPr>
              <a:t>Suturing of </a:t>
            </a:r>
            <a:r>
              <a:rPr lang="en-US" sz="2800" dirty="0" err="1">
                <a:effectLst/>
              </a:rPr>
              <a:t>hepaticoholedochus</a:t>
            </a:r>
            <a:r>
              <a:rPr lang="en-US" sz="2800" dirty="0">
                <a:effectLst/>
              </a:rPr>
              <a:t> without drainage in case of injury of its wall or traumatic removal of a stone (</a:t>
            </a:r>
            <a:r>
              <a:rPr lang="ru-RU" sz="2800" dirty="0">
                <a:effectLst/>
              </a:rPr>
              <a:t>Наложение  глухого  шва </a:t>
            </a:r>
            <a:r>
              <a:rPr lang="ru-RU" sz="2800" dirty="0" err="1">
                <a:effectLst/>
              </a:rPr>
              <a:t>гепатикохоледоха</a:t>
            </a:r>
            <a:r>
              <a:rPr lang="ru-RU" sz="2800" dirty="0">
                <a:effectLst/>
              </a:rPr>
              <a:t> при травме его стенки или </a:t>
            </a:r>
            <a:r>
              <a:rPr lang="ru-RU" sz="2800" dirty="0" err="1">
                <a:effectLst/>
              </a:rPr>
              <a:t>травматичном</a:t>
            </a:r>
            <a:r>
              <a:rPr lang="ru-RU" sz="2800" dirty="0">
                <a:effectLst/>
              </a:rPr>
              <a:t> удалении камня</a:t>
            </a:r>
            <a:r>
              <a:rPr lang="en-US" sz="2800" dirty="0">
                <a:effectLst/>
              </a:rPr>
              <a:t>)</a:t>
            </a:r>
            <a:r>
              <a:rPr lang="ru-RU" sz="2800" dirty="0">
                <a:effectLst/>
              </a:rPr>
              <a:t>.</a:t>
            </a:r>
          </a:p>
          <a:p>
            <a:pPr marL="0" indent="0">
              <a:buFont typeface="Wingdings" pitchFamily="2" charset="2"/>
              <a:buNone/>
              <a:defRPr/>
            </a:pPr>
            <a:endParaRPr lang="ru-RU" sz="26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468313" y="0"/>
            <a:ext cx="8229600" cy="6858000"/>
          </a:xfrm>
        </p:spPr>
        <p:txBody>
          <a:bodyPr/>
          <a:lstStyle/>
          <a:p>
            <a:pPr eaLnBrk="1" hangingPunct="1">
              <a:buFont typeface="Wingdings" pitchFamily="2" charset="2"/>
              <a:buNone/>
              <a:defRPr/>
            </a:pPr>
            <a:r>
              <a:rPr lang="ru-RU"/>
              <a:t>4.  По характеру клинического течения:</a:t>
            </a:r>
          </a:p>
          <a:p>
            <a:pPr eaLnBrk="1" hangingPunct="1">
              <a:buFont typeface="Wingdings" pitchFamily="2" charset="2"/>
              <a:buNone/>
              <a:defRPr/>
            </a:pPr>
            <a:r>
              <a:rPr lang="ru-RU"/>
              <a:t>      нестойкие (рецидивирующие) и стойкие; </a:t>
            </a:r>
          </a:p>
          <a:p>
            <a:pPr eaLnBrk="1" hangingPunct="1">
              <a:buFont typeface="Wingdings" pitchFamily="2" charset="2"/>
              <a:buNone/>
              <a:defRPr/>
            </a:pPr>
            <a:r>
              <a:rPr lang="ru-RU"/>
              <a:t>      осложненные (гемобилия и т. д.) и неосложненные;</a:t>
            </a:r>
          </a:p>
          <a:p>
            <a:pPr eaLnBrk="1" hangingPunct="1">
              <a:buFont typeface="Wingdings" pitchFamily="2" charset="2"/>
              <a:buNone/>
              <a:defRPr/>
            </a:pPr>
            <a:r>
              <a:rPr lang="ru-RU"/>
              <a:t>    5. По соединению со смежными органами: </a:t>
            </a:r>
          </a:p>
          <a:p>
            <a:pPr eaLnBrk="1" hangingPunct="1">
              <a:buFont typeface="Wingdings" pitchFamily="2" charset="2"/>
              <a:buNone/>
              <a:defRPr/>
            </a:pPr>
            <a:r>
              <a:rPr lang="ru-RU"/>
              <a:t>   а)простые (сообщаются только с желчными путями)</a:t>
            </a:r>
          </a:p>
          <a:p>
            <a:pPr eaLnBrk="1" hangingPunct="1">
              <a:buFont typeface="Wingdings" pitchFamily="2" charset="2"/>
              <a:buNone/>
              <a:defRPr/>
            </a:pPr>
            <a:r>
              <a:rPr lang="ru-RU"/>
              <a:t>   б)комбинированные (сочетаются со свищами других органов)</a:t>
            </a:r>
            <a:endParaRPr lang="en-US"/>
          </a:p>
          <a:p>
            <a:pPr eaLnBrk="1" hangingPunct="1">
              <a:buFont typeface="Wingdings" pitchFamily="2" charset="2"/>
              <a:buNone/>
              <a:defRPr/>
            </a:pPr>
            <a:r>
              <a:rPr lang="en-US"/>
              <a:t>II</a:t>
            </a:r>
            <a:r>
              <a:rPr lang="ru-RU"/>
              <a:t>. Внутренние свищи</a:t>
            </a:r>
          </a:p>
          <a:p>
            <a:pPr eaLnBrk="1" hangingPunct="1">
              <a:defRPr/>
            </a:pPr>
            <a:endParaRPr lang="ru-RU" sz="28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4"/>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ru-RU" altLang="ru-RU">
              <a:effectLst/>
            </a:endParaRPr>
          </a:p>
        </p:txBody>
      </p:sp>
      <p:sp>
        <p:nvSpPr>
          <p:cNvPr id="86019" name="Rectangle 6"/>
          <p:cNvSpPr>
            <a:spLocks noGrp="1" noChangeArrowheads="1"/>
          </p:cNvSpPr>
          <p:nvPr>
            <p:ph type="body" sz="half" idx="2"/>
          </p:nvPr>
        </p:nvSpPr>
        <p:spPr>
          <a:xfrm>
            <a:off x="457200" y="5084763"/>
            <a:ext cx="8229600" cy="1512887"/>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ru-RU" altLang="ru-RU" sz="2800">
                <a:effectLst/>
                <a:latin typeface="Arial" charset="0"/>
              </a:rPr>
              <a:t>   УЗИ. Киста холедоха. </a:t>
            </a:r>
          </a:p>
          <a:p>
            <a:pPr>
              <a:buFont typeface="Wingdings" pitchFamily="2" charset="2"/>
              <a:buNone/>
            </a:pPr>
            <a:r>
              <a:rPr lang="ru-RU" altLang="ru-RU" sz="2800">
                <a:effectLst/>
                <a:latin typeface="Arial" charset="0"/>
              </a:rPr>
              <a:t>1) Киста холедоха; 2) воротная вена; 3) нижняя полая вена; 4)  правая почка.</a:t>
            </a:r>
          </a:p>
        </p:txBody>
      </p:sp>
      <p:pic>
        <p:nvPicPr>
          <p:cNvPr id="86020" name="Picture 7" descr="киста холедоха"/>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42988" y="290513"/>
            <a:ext cx="6769100" cy="46085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idx="4294967295"/>
          </p:nvPr>
        </p:nvSpPr>
        <p:spPr>
          <a:xfrm>
            <a:off x="457200" y="116632"/>
            <a:ext cx="8229600" cy="1224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z="3200" dirty="0">
                <a:effectLst/>
              </a:rPr>
              <a:t>TECHNICAL ERRORS DURING THE OPERATION</a:t>
            </a:r>
            <a:endParaRPr lang="ru-RU" altLang="ru-RU" sz="3200" dirty="0">
              <a:effectLst/>
            </a:endParaRPr>
          </a:p>
        </p:txBody>
      </p:sp>
      <p:sp>
        <p:nvSpPr>
          <p:cNvPr id="13315" name="Rectangle 3"/>
          <p:cNvSpPr>
            <a:spLocks noGrp="1" noChangeArrowheads="1"/>
          </p:cNvSpPr>
          <p:nvPr>
            <p:ph type="body" idx="4294967295"/>
          </p:nvPr>
        </p:nvSpPr>
        <p:spPr>
          <a:xfrm>
            <a:off x="0" y="1600200"/>
            <a:ext cx="91440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None/>
            </a:pPr>
            <a:r>
              <a:rPr lang="ru-RU" altLang="ru-RU" sz="2200" dirty="0">
                <a:effectLst/>
              </a:rPr>
              <a:t>    1. </a:t>
            </a:r>
            <a:r>
              <a:rPr lang="en-US" altLang="ru-RU" sz="2200" dirty="0">
                <a:effectLst/>
              </a:rPr>
              <a:t>Hepatic-duodenal ligament infiltration </a:t>
            </a:r>
            <a:r>
              <a:rPr lang="ru-RU" altLang="ru-RU" sz="2200" dirty="0">
                <a:effectLst/>
              </a:rPr>
              <a:t>(отсутствие четкой визуализации элементов печеночно-двенадцатиперстной связки).</a:t>
            </a:r>
          </a:p>
          <a:p>
            <a:pPr>
              <a:lnSpc>
                <a:spcPct val="90000"/>
              </a:lnSpc>
              <a:buNone/>
            </a:pPr>
            <a:r>
              <a:rPr lang="ru-RU" altLang="ru-RU" sz="2200" dirty="0">
                <a:effectLst/>
              </a:rPr>
              <a:t>    2. </a:t>
            </a:r>
            <a:r>
              <a:rPr lang="en-US" altLang="ru-RU" sz="2200" dirty="0">
                <a:effectLst/>
              </a:rPr>
              <a:t>Incorrect tactics in case of sudden bleeding (</a:t>
            </a:r>
            <a:r>
              <a:rPr lang="ru-RU" altLang="ru-RU" sz="2200" dirty="0">
                <a:effectLst/>
              </a:rPr>
              <a:t>неправильная тактика при внезапно возникшем кровотечении).</a:t>
            </a:r>
          </a:p>
          <a:p>
            <a:pPr>
              <a:lnSpc>
                <a:spcPct val="90000"/>
              </a:lnSpc>
              <a:buNone/>
            </a:pPr>
            <a:r>
              <a:rPr lang="ru-RU" altLang="ru-RU" sz="2200" dirty="0">
                <a:effectLst/>
              </a:rPr>
              <a:t>     3. </a:t>
            </a:r>
            <a:r>
              <a:rPr lang="en-US" altLang="ru-RU" sz="2200" dirty="0">
                <a:effectLst/>
              </a:rPr>
              <a:t>Incorrect tactics in case of injury to the </a:t>
            </a:r>
            <a:r>
              <a:rPr lang="en-US" altLang="ru-RU" sz="2200" dirty="0" err="1">
                <a:effectLst/>
              </a:rPr>
              <a:t>hepaticocholedoch</a:t>
            </a:r>
            <a:r>
              <a:rPr lang="en-US" altLang="ru-RU" sz="2200" dirty="0">
                <a:effectLst/>
              </a:rPr>
              <a:t> </a:t>
            </a:r>
            <a:r>
              <a:rPr lang="ru-RU" altLang="ru-RU" sz="2200" dirty="0">
                <a:effectLst/>
              </a:rPr>
              <a:t>(неправильная тактика при «свежем» повреждении </a:t>
            </a:r>
            <a:r>
              <a:rPr lang="ru-RU" altLang="ru-RU" sz="2200" dirty="0" err="1">
                <a:effectLst/>
              </a:rPr>
              <a:t>гепатикохоледоха</a:t>
            </a:r>
            <a:r>
              <a:rPr lang="ru-RU" altLang="ru-RU" sz="2200" dirty="0">
                <a:effectLst/>
              </a:rPr>
              <a:t>).</a:t>
            </a:r>
          </a:p>
          <a:p>
            <a:pPr>
              <a:lnSpc>
                <a:spcPct val="90000"/>
              </a:lnSpc>
              <a:buNone/>
            </a:pPr>
            <a:r>
              <a:rPr lang="ru-RU" altLang="ru-RU" sz="2200" dirty="0">
                <a:effectLst/>
              </a:rPr>
              <a:t>     4. </a:t>
            </a:r>
            <a:r>
              <a:rPr lang="en-US" altLang="ru-RU" sz="2200" dirty="0">
                <a:effectLst/>
              </a:rPr>
              <a:t>Leaving part of the gallbladder and the long stump of the cystic duct </a:t>
            </a:r>
            <a:r>
              <a:rPr lang="ru-RU" altLang="ru-RU" sz="2200" dirty="0">
                <a:effectLst/>
              </a:rPr>
              <a:t>(оставление части желчного пузыря и излишне длинной культи пузырного протока).</a:t>
            </a:r>
          </a:p>
          <a:p>
            <a:pPr>
              <a:lnSpc>
                <a:spcPct val="90000"/>
              </a:lnSpc>
              <a:buNone/>
            </a:pPr>
            <a:r>
              <a:rPr lang="ru-RU" altLang="ru-RU" sz="2200" dirty="0">
                <a:effectLst/>
              </a:rPr>
              <a:t>     5. </a:t>
            </a:r>
            <a:r>
              <a:rPr lang="en-US" altLang="ru-RU" sz="2200" dirty="0">
                <a:effectLst/>
              </a:rPr>
              <a:t>The wrong technique of suturing </a:t>
            </a:r>
            <a:r>
              <a:rPr lang="en-US" altLang="ru-RU" sz="2200" dirty="0" err="1">
                <a:effectLst/>
              </a:rPr>
              <a:t>hepaticoholedochus</a:t>
            </a:r>
            <a:r>
              <a:rPr lang="en-US" altLang="ru-RU" sz="2200" dirty="0">
                <a:effectLst/>
              </a:rPr>
              <a:t> </a:t>
            </a:r>
            <a:r>
              <a:rPr lang="ru-RU" altLang="ru-RU" sz="2200" dirty="0">
                <a:effectLst/>
              </a:rPr>
              <a:t>(нарушение техники наложения глухого шва </a:t>
            </a:r>
            <a:r>
              <a:rPr lang="ru-RU" altLang="ru-RU" sz="2200" dirty="0" err="1">
                <a:effectLst/>
              </a:rPr>
              <a:t>гепатикохоледоха</a:t>
            </a:r>
            <a:r>
              <a:rPr lang="ru-RU" altLang="ru-RU" sz="2200" dirty="0">
                <a:effectLst/>
              </a:rPr>
              <a:t>).</a:t>
            </a:r>
          </a:p>
          <a:p>
            <a:pPr>
              <a:lnSpc>
                <a:spcPct val="90000"/>
              </a:lnSpc>
              <a:buNone/>
            </a:pPr>
            <a:r>
              <a:rPr lang="ru-RU" altLang="ru-RU" sz="2200" dirty="0">
                <a:effectLst/>
              </a:rPr>
              <a:t>     6. </a:t>
            </a:r>
            <a:r>
              <a:rPr lang="en-US" altLang="ru-RU" sz="2200" dirty="0">
                <a:effectLst/>
              </a:rPr>
              <a:t>Technical errors in the imposition of </a:t>
            </a:r>
            <a:r>
              <a:rPr lang="en-US" altLang="ru-RU" sz="2200" dirty="0" err="1">
                <a:effectLst/>
              </a:rPr>
              <a:t>choledochoduodenostomy</a:t>
            </a:r>
            <a:r>
              <a:rPr lang="en-US" altLang="ru-RU" sz="2200" dirty="0">
                <a:effectLst/>
              </a:rPr>
              <a:t> </a:t>
            </a:r>
            <a:r>
              <a:rPr lang="ru-RU" altLang="ru-RU" sz="2200" dirty="0">
                <a:effectLst/>
              </a:rPr>
              <a:t>(технические погрешности при наложении </a:t>
            </a:r>
            <a:r>
              <a:rPr lang="ru-RU" altLang="ru-RU" sz="2200" dirty="0" err="1">
                <a:effectLst/>
              </a:rPr>
              <a:t>холедоходуоденоанастомоза</a:t>
            </a:r>
            <a:r>
              <a:rPr lang="ru-RU" altLang="ru-RU" sz="2200" dirty="0">
                <a:effectLst/>
              </a:rPr>
              <a:t>).</a:t>
            </a:r>
          </a:p>
          <a:p>
            <a:pPr>
              <a:lnSpc>
                <a:spcPct val="90000"/>
              </a:lnSpc>
              <a:buNone/>
            </a:pPr>
            <a:r>
              <a:rPr lang="ru-RU" altLang="ru-RU" sz="2200" dirty="0">
                <a:effectLst/>
              </a:rPr>
              <a:t>     7. </a:t>
            </a:r>
            <a:r>
              <a:rPr lang="en-US" altLang="ru-RU" sz="2200" dirty="0">
                <a:effectLst/>
              </a:rPr>
              <a:t>Technical errors in the dissection of the sphincter of </a:t>
            </a:r>
            <a:r>
              <a:rPr lang="en-US" altLang="ru-RU" sz="2200" dirty="0" err="1">
                <a:effectLst/>
              </a:rPr>
              <a:t>Oddi</a:t>
            </a:r>
            <a:r>
              <a:rPr lang="en-US" altLang="ru-RU" sz="2200" dirty="0">
                <a:effectLst/>
              </a:rPr>
              <a:t> </a:t>
            </a:r>
            <a:r>
              <a:rPr lang="ru-RU" altLang="ru-RU" sz="2200" dirty="0">
                <a:effectLst/>
              </a:rPr>
              <a:t>(технические погрешности при проведении рассечения БДС).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336704"/>
          </a:xfrm>
        </p:spPr>
        <p:txBody>
          <a:bodyPr/>
          <a:lstStyle/>
          <a:p>
            <a:pPr marL="0" indent="0" algn="ctr">
              <a:buNone/>
            </a:pPr>
            <a:r>
              <a:rPr lang="en-US" sz="2400" b="1" dirty="0">
                <a:effectLst/>
              </a:rPr>
              <a:t>V.M. </a:t>
            </a:r>
            <a:r>
              <a:rPr lang="en-US" sz="2400" b="1" dirty="0" err="1">
                <a:effectLst/>
              </a:rPr>
              <a:t>Sitenko</a:t>
            </a:r>
            <a:r>
              <a:rPr lang="en-US" sz="2400" b="1" dirty="0">
                <a:effectLst/>
              </a:rPr>
              <a:t> </a:t>
            </a:r>
            <a:r>
              <a:rPr lang="en-US" sz="2400" b="1" dirty="0" err="1">
                <a:effectLst/>
              </a:rPr>
              <a:t>i</a:t>
            </a:r>
            <a:r>
              <a:rPr lang="en-US" sz="2400" b="1" dirty="0">
                <a:effectLst/>
              </a:rPr>
              <a:t> A.I. </a:t>
            </a:r>
            <a:r>
              <a:rPr lang="en-US" sz="2400" b="1" dirty="0" err="1">
                <a:effectLst/>
              </a:rPr>
              <a:t>Nechaj</a:t>
            </a:r>
            <a:r>
              <a:rPr lang="ru-RU" sz="2400" b="1" dirty="0">
                <a:effectLst/>
              </a:rPr>
              <a:t> (1972):</a:t>
            </a:r>
          </a:p>
          <a:p>
            <a:pPr marL="514350" indent="-514350">
              <a:buAutoNum type="romanUcPeriod"/>
            </a:pPr>
            <a:r>
              <a:rPr lang="en-US" sz="2400" b="1" dirty="0">
                <a:effectLst/>
              </a:rPr>
              <a:t>Dyspeptic symptoms and abdominal pain without severe pain.</a:t>
            </a:r>
            <a:endParaRPr lang="ru-RU" sz="2400" b="1" dirty="0">
              <a:effectLst/>
            </a:endParaRPr>
          </a:p>
          <a:p>
            <a:pPr marL="514350" indent="-514350">
              <a:buAutoNum type="romanUcPeriod"/>
            </a:pPr>
            <a:r>
              <a:rPr lang="en-US" sz="2400" b="1" dirty="0">
                <a:effectLst/>
              </a:rPr>
              <a:t>Attacks flowing like biliary colic.</a:t>
            </a:r>
            <a:endParaRPr lang="ru-RU" sz="2400" b="1" dirty="0">
              <a:effectLst/>
            </a:endParaRPr>
          </a:p>
          <a:p>
            <a:pPr marL="0" indent="0">
              <a:buNone/>
            </a:pPr>
            <a:r>
              <a:rPr lang="ru-RU" sz="1800" dirty="0">
                <a:effectLst/>
              </a:rPr>
              <a:t>А. </a:t>
            </a:r>
            <a:r>
              <a:rPr lang="en-US" sz="1800" dirty="0">
                <a:effectLst/>
              </a:rPr>
              <a:t>Pathological conditions directly related to the biliary system:</a:t>
            </a:r>
            <a:endParaRPr lang="ru-RU" sz="1800" dirty="0">
              <a:effectLst/>
            </a:endParaRPr>
          </a:p>
          <a:p>
            <a:r>
              <a:rPr lang="en-US" sz="1800" dirty="0"/>
              <a:t>Pathological conditions directly related to the biliary system:</a:t>
            </a:r>
          </a:p>
          <a:p>
            <a:r>
              <a:rPr lang="en-US" sz="1800" dirty="0"/>
              <a:t>bile duct stones;</a:t>
            </a:r>
          </a:p>
          <a:p>
            <a:r>
              <a:rPr lang="en-US" sz="1800" dirty="0"/>
              <a:t>stenosis of the duodenal papilla;</a:t>
            </a:r>
          </a:p>
          <a:p>
            <a:r>
              <a:rPr lang="en-US" sz="1800" dirty="0"/>
              <a:t>strictures of the bile ducts;</a:t>
            </a:r>
          </a:p>
          <a:p>
            <a:r>
              <a:rPr lang="en-US" sz="1800" dirty="0"/>
              <a:t>large stump of the cystic duct or the remainder of the gallbladder;</a:t>
            </a:r>
          </a:p>
          <a:p>
            <a:r>
              <a:rPr lang="en-US" sz="1800" dirty="0"/>
              <a:t>cyst of the common bile duct;</a:t>
            </a:r>
          </a:p>
          <a:p>
            <a:r>
              <a:rPr lang="en-US" sz="1800" dirty="0"/>
              <a:t>duodenal papilla failure;</a:t>
            </a:r>
          </a:p>
          <a:p>
            <a:r>
              <a:rPr lang="en-US" sz="1800" dirty="0"/>
              <a:t>foreign bodies of the bile ducts;</a:t>
            </a:r>
          </a:p>
          <a:p>
            <a:r>
              <a:rPr lang="en-US" sz="1800" dirty="0"/>
              <a:t>tumors of the biliopancreatic system;</a:t>
            </a:r>
          </a:p>
          <a:p>
            <a:r>
              <a:rPr lang="en-US" sz="1800" dirty="0"/>
              <a:t>cholangitis;</a:t>
            </a:r>
          </a:p>
          <a:p>
            <a:r>
              <a:rPr lang="en-US" sz="1800" dirty="0"/>
              <a:t>parasitic lesions of the biliary tract (ascariasis, giardiasis, etc.);</a:t>
            </a:r>
          </a:p>
          <a:p>
            <a:r>
              <a:rPr lang="en-US" sz="1800" dirty="0"/>
              <a:t>cirrhosis of the liver, chronic hepatitis;</a:t>
            </a:r>
          </a:p>
          <a:p>
            <a:r>
              <a:rPr lang="en-US" sz="1800" dirty="0"/>
              <a:t>subhepatic abscess;</a:t>
            </a:r>
          </a:p>
          <a:p>
            <a:r>
              <a:rPr lang="en-US" sz="1800" dirty="0"/>
              <a:t>dyskinesia of the biliary system (the existence of this disease is not reliably proven).</a:t>
            </a:r>
            <a:endParaRPr lang="ru-RU" sz="1800" dirty="0"/>
          </a:p>
        </p:txBody>
      </p:sp>
    </p:spTree>
    <p:extLst>
      <p:ext uri="{BB962C8B-B14F-4D97-AF65-F5344CB8AC3E}">
        <p14:creationId xmlns:p14="http://schemas.microsoft.com/office/powerpoint/2010/main" val="91050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buNone/>
            </a:pPr>
            <a:r>
              <a:rPr lang="en-US" sz="2800" dirty="0"/>
              <a:t>B. Pathological conditions related to other organs and systems:</a:t>
            </a:r>
          </a:p>
          <a:p>
            <a:r>
              <a:rPr lang="en-US" sz="2000" dirty="0"/>
              <a:t>chronic pancreatitis;</a:t>
            </a:r>
          </a:p>
          <a:p>
            <a:r>
              <a:rPr lang="en-US" sz="2000" dirty="0"/>
              <a:t>gastric or duodenal ulcer;</a:t>
            </a:r>
          </a:p>
          <a:p>
            <a:r>
              <a:rPr lang="en-US" sz="2000" dirty="0" err="1"/>
              <a:t>gastroduodenitis</a:t>
            </a:r>
            <a:r>
              <a:rPr lang="en-US" sz="2000" dirty="0"/>
              <a:t>, gastritis;</a:t>
            </a:r>
          </a:p>
          <a:p>
            <a:r>
              <a:rPr lang="en-US" sz="2000" dirty="0"/>
              <a:t>chronic colitis;</a:t>
            </a:r>
          </a:p>
          <a:p>
            <a:r>
              <a:rPr lang="en-US" sz="2000" dirty="0"/>
              <a:t>hemolytic anemia;</a:t>
            </a:r>
          </a:p>
          <a:p>
            <a:r>
              <a:rPr lang="en-US" sz="2000" dirty="0"/>
              <a:t>diaphragmatic hernia;</a:t>
            </a:r>
          </a:p>
          <a:p>
            <a:r>
              <a:rPr lang="en-US" sz="2000" dirty="0"/>
              <a:t>renal stone disease, </a:t>
            </a:r>
            <a:r>
              <a:rPr lang="en-US" sz="2000" dirty="0" err="1"/>
              <a:t>nephroptosis</a:t>
            </a:r>
            <a:r>
              <a:rPr lang="en-US" sz="2000" dirty="0"/>
              <a:t>;</a:t>
            </a:r>
          </a:p>
          <a:p>
            <a:r>
              <a:rPr lang="en-US" sz="2000" dirty="0"/>
              <a:t>deforming spondylarthrosis;</a:t>
            </a:r>
          </a:p>
          <a:p>
            <a:r>
              <a:rPr lang="en-US" sz="2000" dirty="0"/>
              <a:t>diencephalic syndrome;</a:t>
            </a:r>
          </a:p>
          <a:p>
            <a:r>
              <a:rPr lang="en-US" sz="2000" dirty="0"/>
              <a:t>tumors of the stomach or intestines;</a:t>
            </a:r>
          </a:p>
          <a:p>
            <a:r>
              <a:rPr lang="en-US" sz="2000" dirty="0"/>
              <a:t>psychopathy, hysteria, drug addiction, aggravation;</a:t>
            </a:r>
          </a:p>
          <a:p>
            <a:r>
              <a:rPr lang="en-US" sz="2000" dirty="0"/>
              <a:t>functional disorders of motility in the upper gastrointestinal tract;</a:t>
            </a:r>
          </a:p>
          <a:p>
            <a:r>
              <a:rPr lang="en-US" sz="2000" dirty="0"/>
              <a:t>chronic duodenal stasis.</a:t>
            </a:r>
          </a:p>
          <a:p>
            <a:pPr marL="0" indent="0">
              <a:buNone/>
            </a:pPr>
            <a:r>
              <a:rPr lang="en-US" sz="2800" dirty="0"/>
              <a:t>B. The cause of pain attacks has not been established.</a:t>
            </a:r>
            <a:endParaRPr lang="ru-RU" sz="2800" dirty="0"/>
          </a:p>
        </p:txBody>
      </p:sp>
    </p:spTree>
    <p:extLst>
      <p:ext uri="{BB962C8B-B14F-4D97-AF65-F5344CB8AC3E}">
        <p14:creationId xmlns:p14="http://schemas.microsoft.com/office/powerpoint/2010/main" val="55834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224136"/>
          </a:xfrm>
        </p:spPr>
        <p:txBody>
          <a:bodyPr/>
          <a:lstStyle/>
          <a:p>
            <a:r>
              <a:rPr lang="en-US" sz="3600" dirty="0"/>
              <a:t>CLASSIFICATION</a:t>
            </a:r>
            <a:br>
              <a:rPr lang="ru-RU" sz="3600" dirty="0"/>
            </a:br>
            <a:endParaRPr lang="ru-RU" sz="3600" dirty="0"/>
          </a:p>
        </p:txBody>
      </p:sp>
      <p:sp>
        <p:nvSpPr>
          <p:cNvPr id="3" name="Объект 2"/>
          <p:cNvSpPr>
            <a:spLocks noGrp="1"/>
          </p:cNvSpPr>
          <p:nvPr>
            <p:ph idx="1"/>
          </p:nvPr>
        </p:nvSpPr>
        <p:spPr>
          <a:xfrm>
            <a:off x="457200" y="908720"/>
            <a:ext cx="8229600" cy="5217443"/>
          </a:xfrm>
        </p:spPr>
        <p:txBody>
          <a:bodyPr/>
          <a:lstStyle/>
          <a:p>
            <a:r>
              <a:rPr lang="en-US" dirty="0" err="1"/>
              <a:t>Hepato</a:t>
            </a:r>
            <a:r>
              <a:rPr lang="en-US" dirty="0"/>
              <a:t>-biliary system – cystic duct and gallbladder remnant, neuroma</a:t>
            </a:r>
          </a:p>
          <a:p>
            <a:r>
              <a:rPr lang="en-US" dirty="0"/>
              <a:t>Liver – fatty liver, </a:t>
            </a:r>
            <a:r>
              <a:rPr lang="en-US" dirty="0" err="1"/>
              <a:t>sclerosing</a:t>
            </a:r>
            <a:r>
              <a:rPr lang="en-US" dirty="0"/>
              <a:t> cholangitis, cirrhosis</a:t>
            </a:r>
          </a:p>
          <a:p>
            <a:r>
              <a:rPr lang="en-US" dirty="0"/>
              <a:t>Biliary tract – cholangitis, adhesions, cyst, </a:t>
            </a:r>
            <a:r>
              <a:rPr lang="en-US" dirty="0" err="1"/>
              <a:t>choledocholithiasis</a:t>
            </a:r>
            <a:r>
              <a:rPr lang="en-US" dirty="0"/>
              <a:t>, fistula</a:t>
            </a:r>
          </a:p>
          <a:p>
            <a:r>
              <a:rPr lang="en-US" dirty="0" err="1"/>
              <a:t>Periampullary</a:t>
            </a:r>
            <a:r>
              <a:rPr lang="en-US" dirty="0"/>
              <a:t> – sphincter </a:t>
            </a:r>
            <a:r>
              <a:rPr lang="en-US" dirty="0" err="1"/>
              <a:t>Oddi</a:t>
            </a:r>
            <a:r>
              <a:rPr lang="en-US" dirty="0"/>
              <a:t> dyskinesia, spasm, hypertrophy; stricture, papilloma</a:t>
            </a:r>
          </a:p>
          <a:p>
            <a:r>
              <a:rPr lang="en-US" dirty="0"/>
              <a:t>Pancreas – pancreatitis, pancreatic stones, pancreatic cancer</a:t>
            </a:r>
            <a:endParaRPr lang="ru-RU" dirty="0"/>
          </a:p>
        </p:txBody>
      </p:sp>
    </p:spTree>
    <p:extLst>
      <p:ext uri="{BB962C8B-B14F-4D97-AF65-F5344CB8AC3E}">
        <p14:creationId xmlns:p14="http://schemas.microsoft.com/office/powerpoint/2010/main" val="3275945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EXTRA BILIARY</a:t>
            </a:r>
            <a:endParaRPr lang="ru-RU" dirty="0"/>
          </a:p>
        </p:txBody>
      </p:sp>
      <p:sp>
        <p:nvSpPr>
          <p:cNvPr id="3" name="Объект 2"/>
          <p:cNvSpPr>
            <a:spLocks noGrp="1"/>
          </p:cNvSpPr>
          <p:nvPr>
            <p:ph idx="1"/>
          </p:nvPr>
        </p:nvSpPr>
        <p:spPr/>
        <p:txBody>
          <a:bodyPr/>
          <a:lstStyle/>
          <a:p>
            <a:r>
              <a:rPr lang="en-US" sz="3600" dirty="0" err="1"/>
              <a:t>Oesophagus</a:t>
            </a:r>
            <a:r>
              <a:rPr lang="en-US" sz="3600" dirty="0"/>
              <a:t> – hiatal hernia, achalasia</a:t>
            </a:r>
          </a:p>
          <a:p>
            <a:r>
              <a:rPr lang="en-US" sz="3600" dirty="0"/>
              <a:t>Stomach – gastritis, stomach ulcer</a:t>
            </a:r>
            <a:r>
              <a:rPr lang="ru-RU" sz="3600" dirty="0"/>
              <a:t>, </a:t>
            </a:r>
            <a:r>
              <a:rPr lang="en-US" sz="3600" dirty="0"/>
              <a:t>cancer</a:t>
            </a:r>
          </a:p>
          <a:p>
            <a:r>
              <a:rPr lang="en-US" sz="3600" dirty="0"/>
              <a:t>Duodenum – adhesions, diverticulum</a:t>
            </a:r>
          </a:p>
          <a:p>
            <a:r>
              <a:rPr lang="en-US" sz="3600" dirty="0"/>
              <a:t>Other pathologies – colitis, </a:t>
            </a:r>
            <a:r>
              <a:rPr lang="en-US" sz="3600" dirty="0" err="1"/>
              <a:t>spondyloarthrosis</a:t>
            </a:r>
            <a:r>
              <a:rPr lang="ru-RU" sz="3600" dirty="0"/>
              <a:t>, </a:t>
            </a:r>
            <a:r>
              <a:rPr lang="en-US" sz="3600" dirty="0"/>
              <a:t>kidney stone disease, small bowel</a:t>
            </a:r>
            <a:endParaRPr lang="ru-RU" sz="3600" dirty="0"/>
          </a:p>
        </p:txBody>
      </p:sp>
    </p:spTree>
    <p:extLst>
      <p:ext uri="{BB962C8B-B14F-4D97-AF65-F5344CB8AC3E}">
        <p14:creationId xmlns:p14="http://schemas.microsoft.com/office/powerpoint/2010/main" val="1376868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357188"/>
            <a:ext cx="8229600" cy="6500812"/>
          </a:xfrm>
        </p:spPr>
        <p:txBody>
          <a:bodyPr/>
          <a:lstStyle/>
          <a:p>
            <a:pPr eaLnBrk="1" hangingPunct="1">
              <a:buNone/>
              <a:defRPr/>
            </a:pPr>
            <a:r>
              <a:rPr lang="en-US" b="1" dirty="0"/>
              <a:t>Methods of examination of patients before and during primary surgery as prevention of PCES</a:t>
            </a:r>
          </a:p>
          <a:p>
            <a:pPr eaLnBrk="1" hangingPunct="1">
              <a:buNone/>
              <a:defRPr/>
            </a:pPr>
            <a:r>
              <a:rPr lang="en-US" b="1" dirty="0"/>
              <a:t>We must answer two main questions:</a:t>
            </a:r>
          </a:p>
          <a:p>
            <a:pPr eaLnBrk="1" hangingPunct="1">
              <a:defRPr/>
            </a:pPr>
            <a:r>
              <a:rPr lang="en-US" b="1" dirty="0"/>
              <a:t>Are the pains caused by calculous cholecystitis?</a:t>
            </a:r>
          </a:p>
          <a:p>
            <a:pPr eaLnBrk="1" hangingPunct="1">
              <a:defRPr/>
            </a:pPr>
            <a:r>
              <a:rPr lang="en-US" b="1" dirty="0"/>
              <a:t>Is there a pathology of the main bile ducts?</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sz="2800" dirty="0"/>
              <a:t>INDICATIONS FOR OPERATING CHOLANGIOGRAPHY AND DUCT REVISION:</a:t>
            </a:r>
            <a:br>
              <a:rPr lang="ru-RU" sz="3200" dirty="0"/>
            </a:br>
            <a:endParaRPr lang="ru-RU" sz="3200" dirty="0"/>
          </a:p>
        </p:txBody>
      </p:sp>
      <p:sp>
        <p:nvSpPr>
          <p:cNvPr id="16387" name="Rectangle 3"/>
          <p:cNvSpPr>
            <a:spLocks noGrp="1" noChangeArrowheads="1"/>
          </p:cNvSpPr>
          <p:nvPr>
            <p:ph type="body" idx="1"/>
          </p:nvPr>
        </p:nvSpPr>
        <p:spPr/>
        <p:txBody>
          <a:bodyPr/>
          <a:lstStyle/>
          <a:p>
            <a:pPr marL="609600" indent="-609600" eaLnBrk="1" hangingPunct="1">
              <a:defRPr/>
            </a:pPr>
            <a:r>
              <a:rPr lang="en-US" sz="2800" dirty="0"/>
              <a:t>A history of jaundice</a:t>
            </a:r>
          </a:p>
          <a:p>
            <a:pPr marL="609600" indent="-609600" eaLnBrk="1" hangingPunct="1">
              <a:defRPr/>
            </a:pPr>
            <a:r>
              <a:rPr lang="en-US" sz="2800" dirty="0"/>
              <a:t>Jaundice at the time of surgery</a:t>
            </a:r>
          </a:p>
          <a:p>
            <a:pPr marL="609600" indent="-609600" eaLnBrk="1" hangingPunct="1">
              <a:defRPr/>
            </a:pPr>
            <a:r>
              <a:rPr lang="en-US" sz="2800" dirty="0"/>
              <a:t>expansion of the common bile duct more than 1 cm</a:t>
            </a:r>
          </a:p>
          <a:p>
            <a:pPr marL="609600" indent="-609600" eaLnBrk="1" hangingPunct="1">
              <a:defRPr/>
            </a:pPr>
            <a:r>
              <a:rPr lang="en-US" sz="2800" dirty="0"/>
              <a:t>small calculi in the bladder in combination with a wide cystic duct.</a:t>
            </a:r>
          </a:p>
          <a:p>
            <a:pPr marL="609600" indent="-609600" eaLnBrk="1" hangingPunct="1">
              <a:defRPr/>
            </a:pPr>
            <a:r>
              <a:rPr lang="en-US" sz="2800" dirty="0"/>
              <a:t>The presence of diagnosed calculi in the bile ducts at the preoperative stage</a:t>
            </a:r>
          </a:p>
          <a:p>
            <a:pPr marL="609600" indent="-609600" eaLnBrk="1" hangingPunct="1">
              <a:defRPr/>
            </a:pPr>
            <a:r>
              <a:rPr lang="en-US" sz="2800" dirty="0"/>
              <a:t>Palpable in the ducts calculi</a:t>
            </a:r>
            <a:endParaRPr lang="ru-RU"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68313" y="188913"/>
            <a:ext cx="8229600" cy="792162"/>
          </a:xfrm>
        </p:spPr>
        <p:txBody>
          <a:bodyPr/>
          <a:lstStyle/>
          <a:p>
            <a:pPr eaLnBrk="1" hangingPunct="1">
              <a:defRPr/>
            </a:pPr>
            <a:r>
              <a:rPr lang="ru-RU" sz="4000" b="0"/>
              <a:t>ДИАГНОСТИКА ПХЭС</a:t>
            </a:r>
            <a:br>
              <a:rPr lang="ru-RU" sz="4000" b="0"/>
            </a:br>
            <a:endParaRPr lang="ru-RU" sz="4000" b="0"/>
          </a:p>
        </p:txBody>
      </p:sp>
      <p:sp>
        <p:nvSpPr>
          <p:cNvPr id="14339" name="Rectangle 3"/>
          <p:cNvSpPr>
            <a:spLocks noGrp="1" noChangeArrowheads="1"/>
          </p:cNvSpPr>
          <p:nvPr>
            <p:ph type="body" idx="1"/>
          </p:nvPr>
        </p:nvSpPr>
        <p:spPr>
          <a:xfrm>
            <a:off x="323850" y="476250"/>
            <a:ext cx="8229600" cy="6381750"/>
          </a:xfrm>
        </p:spPr>
        <p:txBody>
          <a:bodyPr/>
          <a:lstStyle/>
          <a:p>
            <a:pPr marL="812800" indent="-812800" eaLnBrk="1" hangingPunct="1">
              <a:lnSpc>
                <a:spcPct val="90000"/>
              </a:lnSpc>
              <a:buFont typeface="Wingdings" pitchFamily="2" charset="2"/>
              <a:buNone/>
              <a:defRPr/>
            </a:pPr>
            <a:r>
              <a:rPr lang="en-US" sz="2800" dirty="0"/>
              <a:t>I. </a:t>
            </a:r>
            <a:r>
              <a:rPr lang="ru-RU" sz="2600" dirty="0"/>
              <a:t>Лабораторная диагностика. </a:t>
            </a:r>
          </a:p>
          <a:p>
            <a:pPr marL="812800" indent="-812800" eaLnBrk="1" hangingPunct="1">
              <a:lnSpc>
                <a:spcPct val="90000"/>
              </a:lnSpc>
              <a:buFont typeface="Wingdings" pitchFamily="2" charset="2"/>
              <a:buNone/>
              <a:defRPr/>
            </a:pPr>
            <a:r>
              <a:rPr lang="ru-RU" sz="2600" dirty="0"/>
              <a:t>Определение уровня билирубина, </a:t>
            </a:r>
            <a:r>
              <a:rPr lang="ru-RU" sz="2600" dirty="0" err="1"/>
              <a:t>трансаминаз</a:t>
            </a:r>
            <a:r>
              <a:rPr lang="ru-RU" sz="2600" dirty="0"/>
              <a:t>,</a:t>
            </a:r>
            <a:r>
              <a:rPr lang="en-US" sz="2600" dirty="0"/>
              <a:t> </a:t>
            </a:r>
            <a:r>
              <a:rPr lang="ru-RU" sz="2600" dirty="0"/>
              <a:t>ЩФ.</a:t>
            </a:r>
          </a:p>
          <a:p>
            <a:pPr marL="812800" indent="-812800" eaLnBrk="1" hangingPunct="1">
              <a:lnSpc>
                <a:spcPct val="90000"/>
              </a:lnSpc>
              <a:buFont typeface="Wingdings" pitchFamily="2" charset="2"/>
              <a:buNone/>
              <a:defRPr/>
            </a:pPr>
            <a:r>
              <a:rPr lang="en-US" sz="2600" dirty="0"/>
              <a:t>II. </a:t>
            </a:r>
            <a:r>
              <a:rPr lang="ru-RU" sz="2600" dirty="0"/>
              <a:t>Инструментальная диагностика</a:t>
            </a:r>
          </a:p>
          <a:p>
            <a:pPr marL="812800" indent="-812800" eaLnBrk="1" hangingPunct="1">
              <a:lnSpc>
                <a:spcPct val="90000"/>
              </a:lnSpc>
              <a:buFont typeface="Wingdings" pitchFamily="2" charset="2"/>
              <a:buAutoNum type="arabicPeriod"/>
              <a:defRPr/>
            </a:pPr>
            <a:r>
              <a:rPr lang="ru-RU" sz="2600" dirty="0"/>
              <a:t>УЗИ </a:t>
            </a:r>
            <a:endParaRPr lang="en-US" sz="2600" dirty="0"/>
          </a:p>
          <a:p>
            <a:pPr marL="812800" indent="-812800" eaLnBrk="1" hangingPunct="1">
              <a:lnSpc>
                <a:spcPct val="90000"/>
              </a:lnSpc>
              <a:buFont typeface="Wingdings" pitchFamily="2" charset="2"/>
              <a:buAutoNum type="arabicPeriod"/>
              <a:defRPr/>
            </a:pPr>
            <a:r>
              <a:rPr lang="ru-RU" sz="2600" dirty="0"/>
              <a:t>ФГДС с осмотром БДС</a:t>
            </a:r>
            <a:endParaRPr lang="en-US" sz="2600" dirty="0"/>
          </a:p>
          <a:p>
            <a:pPr marL="812800" indent="-812800" eaLnBrk="1" hangingPunct="1">
              <a:lnSpc>
                <a:spcPct val="90000"/>
              </a:lnSpc>
              <a:buFont typeface="Wingdings" pitchFamily="2" charset="2"/>
              <a:buAutoNum type="arabicPeriod"/>
              <a:defRPr/>
            </a:pPr>
            <a:r>
              <a:rPr lang="ru-RU" sz="2600" dirty="0"/>
              <a:t>РХПГ</a:t>
            </a:r>
            <a:endParaRPr lang="en-US" sz="2600" dirty="0"/>
          </a:p>
          <a:p>
            <a:pPr marL="812800" indent="-812800" eaLnBrk="1" hangingPunct="1">
              <a:lnSpc>
                <a:spcPct val="90000"/>
              </a:lnSpc>
              <a:buFont typeface="Wingdings" pitchFamily="2" charset="2"/>
              <a:buAutoNum type="arabicPeriod"/>
              <a:defRPr/>
            </a:pPr>
            <a:r>
              <a:rPr lang="ru-RU" sz="2600" dirty="0"/>
              <a:t>ЧЧХГ</a:t>
            </a:r>
          </a:p>
          <a:p>
            <a:pPr marL="812800" indent="-812800" eaLnBrk="1" hangingPunct="1">
              <a:lnSpc>
                <a:spcPct val="90000"/>
              </a:lnSpc>
              <a:buFont typeface="Wingdings" pitchFamily="2" charset="2"/>
              <a:buAutoNum type="arabicPeriod"/>
              <a:defRPr/>
            </a:pPr>
            <a:r>
              <a:rPr lang="ru-RU" sz="2600" dirty="0"/>
              <a:t>КТГ, ЯМР</a:t>
            </a:r>
          </a:p>
          <a:p>
            <a:pPr marL="812800" indent="-812800" eaLnBrk="1" hangingPunct="1">
              <a:lnSpc>
                <a:spcPct val="90000"/>
              </a:lnSpc>
              <a:buFont typeface="Wingdings" pitchFamily="2" charset="2"/>
              <a:buAutoNum type="arabicPeriod"/>
              <a:defRPr/>
            </a:pPr>
            <a:r>
              <a:rPr lang="ru-RU" sz="2600" dirty="0" err="1"/>
              <a:t>Интраоперационная</a:t>
            </a:r>
            <a:r>
              <a:rPr lang="ru-RU" sz="2600" dirty="0"/>
              <a:t> </a:t>
            </a:r>
            <a:r>
              <a:rPr lang="ru-RU" sz="2600" dirty="0" err="1"/>
              <a:t>холангиография</a:t>
            </a:r>
            <a:endParaRPr lang="ru-RU" sz="2600" dirty="0"/>
          </a:p>
          <a:p>
            <a:pPr marL="812800" indent="-812800" eaLnBrk="1" hangingPunct="1">
              <a:lnSpc>
                <a:spcPct val="90000"/>
              </a:lnSpc>
              <a:buFont typeface="Wingdings" pitchFamily="2" charset="2"/>
              <a:buAutoNum type="arabicPeriod"/>
              <a:defRPr/>
            </a:pPr>
            <a:r>
              <a:rPr lang="ru-RU" sz="2600" dirty="0" err="1"/>
              <a:t>Фистулохолангиография</a:t>
            </a:r>
            <a:endParaRPr lang="ru-RU" sz="2600" dirty="0"/>
          </a:p>
          <a:p>
            <a:pPr marL="812800" indent="-812800" eaLnBrk="1" hangingPunct="1">
              <a:lnSpc>
                <a:spcPct val="90000"/>
              </a:lnSpc>
              <a:buFont typeface="Wingdings" pitchFamily="2" charset="2"/>
              <a:buAutoNum type="arabicPeriod"/>
              <a:defRPr/>
            </a:pPr>
            <a:r>
              <a:rPr lang="ru-RU" sz="2600" dirty="0"/>
              <a:t>Пероральная, </a:t>
            </a:r>
            <a:r>
              <a:rPr lang="ru-RU" sz="2600" dirty="0" err="1"/>
              <a:t>инфузионная</a:t>
            </a:r>
            <a:r>
              <a:rPr lang="ru-RU" sz="2600" dirty="0"/>
              <a:t>, внутривенная </a:t>
            </a:r>
            <a:r>
              <a:rPr lang="ru-RU" sz="2600" dirty="0" err="1"/>
              <a:t>холангиографии</a:t>
            </a:r>
            <a:r>
              <a:rPr lang="ru-RU" sz="2600" dirty="0"/>
              <a:t>, дуоденальное зондирование   – только исторический интерес</a:t>
            </a:r>
          </a:p>
          <a:p>
            <a:pPr marL="812800" indent="-812800" eaLnBrk="1" hangingPunct="1">
              <a:lnSpc>
                <a:spcPct val="90000"/>
              </a:lnSpc>
              <a:buFont typeface="Wingdings" pitchFamily="2" charset="2"/>
              <a:buAutoNum type="arabicPeriod"/>
              <a:defRPr/>
            </a:pPr>
            <a:r>
              <a:rPr lang="ru-RU" sz="2600" dirty="0"/>
              <a:t>УЗИ почек, </a:t>
            </a:r>
            <a:r>
              <a:rPr lang="ru-RU" sz="2600" dirty="0" err="1"/>
              <a:t>колоноскопия</a:t>
            </a:r>
            <a:r>
              <a:rPr lang="ru-RU" sz="2600" dirty="0"/>
              <a:t>, ФГДС и т.д. для диагностики патологии других органов.</a:t>
            </a:r>
            <a:endParaRPr lang="en-US" sz="2600" dirty="0"/>
          </a:p>
          <a:p>
            <a:pPr marL="812800" indent="-812800" eaLnBrk="1" hangingPunct="1">
              <a:lnSpc>
                <a:spcPct val="90000"/>
              </a:lnSpc>
              <a:buFont typeface="Wingdings" pitchFamily="2" charset="2"/>
              <a:buAutoNum type="arabicPeriod"/>
              <a:defRPr/>
            </a:pPr>
            <a:endParaRPr lang="ru-RU" sz="26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INVESTIGATIONS</a:t>
            </a:r>
            <a:endParaRPr lang="ru-RU" dirty="0"/>
          </a:p>
        </p:txBody>
      </p:sp>
      <p:sp>
        <p:nvSpPr>
          <p:cNvPr id="3" name="Объект 2"/>
          <p:cNvSpPr>
            <a:spLocks noGrp="1"/>
          </p:cNvSpPr>
          <p:nvPr>
            <p:ph idx="1"/>
          </p:nvPr>
        </p:nvSpPr>
        <p:spPr/>
        <p:txBody>
          <a:bodyPr/>
          <a:lstStyle/>
          <a:p>
            <a:r>
              <a:rPr lang="en-US" dirty="0"/>
              <a:t>Aim is to exclude complication of cholecystectomy and identify other causes</a:t>
            </a:r>
            <a:endParaRPr lang="ru-RU" dirty="0"/>
          </a:p>
          <a:p>
            <a:r>
              <a:rPr lang="en-US" dirty="0"/>
              <a:t>Serology - serum bilirubin, amylase</a:t>
            </a:r>
            <a:r>
              <a:rPr lang="ru-RU" dirty="0"/>
              <a:t>, </a:t>
            </a:r>
            <a:r>
              <a:rPr lang="en-US" dirty="0"/>
              <a:t>aspartate transaminase (AST)</a:t>
            </a:r>
            <a:r>
              <a:rPr lang="ru-RU" dirty="0"/>
              <a:t>, </a:t>
            </a:r>
            <a:r>
              <a:rPr lang="en-US" dirty="0"/>
              <a:t>alanine transaminase (ALT)</a:t>
            </a:r>
            <a:endParaRPr lang="ru-RU" dirty="0"/>
          </a:p>
          <a:p>
            <a:r>
              <a:rPr lang="en-US" dirty="0"/>
              <a:t>Imaging – chest x ray, abdomen x ray, barium swallow and follow through, ultrasonography, MRCP</a:t>
            </a:r>
          </a:p>
          <a:p>
            <a:r>
              <a:rPr lang="en-US" dirty="0"/>
              <a:t>Esophagogastroduodenoscopy</a:t>
            </a:r>
            <a:r>
              <a:rPr lang="ru-RU" dirty="0"/>
              <a:t> </a:t>
            </a:r>
            <a:r>
              <a:rPr lang="en-US" dirty="0"/>
              <a:t>(EGD) , ERCP</a:t>
            </a:r>
            <a:r>
              <a:rPr lang="ru-RU" dirty="0"/>
              <a:t>, </a:t>
            </a:r>
            <a:r>
              <a:rPr lang="en-US" dirty="0"/>
              <a:t>MRCT</a:t>
            </a:r>
          </a:p>
        </p:txBody>
      </p:sp>
    </p:spTree>
    <p:extLst>
      <p:ext uri="{BB962C8B-B14F-4D97-AF65-F5344CB8AC3E}">
        <p14:creationId xmlns:p14="http://schemas.microsoft.com/office/powerpoint/2010/main" val="394654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Rot="1" noChangeArrowheads="1"/>
          </p:cNvSpPr>
          <p:nvPr>
            <p:ph type="title"/>
          </p:nvPr>
        </p:nvSpPr>
        <p:spPr>
          <a:xfrm>
            <a:off x="428625" y="5857875"/>
            <a:ext cx="8229600" cy="1000125"/>
          </a:xfrm>
        </p:spPr>
        <p:txBody>
          <a:bodyPr/>
          <a:lstStyle/>
          <a:p>
            <a:pPr eaLnBrk="1" hangingPunct="1">
              <a:defRPr/>
            </a:pPr>
            <a:r>
              <a:rPr lang="en-US" sz="3200" dirty="0"/>
              <a:t>Surgical anatomy of the gall bladder and the bile duct</a:t>
            </a:r>
            <a:endParaRPr lang="ru-RU" sz="3200" dirty="0"/>
          </a:p>
        </p:txBody>
      </p:sp>
      <p:pic>
        <p:nvPicPr>
          <p:cNvPr id="6147" name="Содержимое 6" descr="желч.пуз.и протоки.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57438" y="214313"/>
            <a:ext cx="4071937" cy="567372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Rot="1" noChangeArrowheads="1"/>
          </p:cNvSpPr>
          <p:nvPr>
            <p:ph type="title"/>
          </p:nvPr>
        </p:nvSpPr>
        <p:spPr>
          <a:xfrm>
            <a:off x="467544" y="195460"/>
            <a:ext cx="8229600" cy="706437"/>
          </a:xfrm>
          <a:noFill/>
          <a:extLst>
            <a:ext uri="{909E8E84-426E-40DD-AFC4-6F175D3DCCD1}">
              <a14:hiddenFill xmlns:a14="http://schemas.microsoft.com/office/drawing/2010/main">
                <a:solidFill>
                  <a:srgbClr val="FFFFFF"/>
                </a:solidFill>
              </a14:hiddenFill>
            </a:ext>
          </a:extLst>
        </p:spPr>
        <p:txBody>
          <a:bodyPr/>
          <a:lstStyle/>
          <a:p>
            <a:r>
              <a:rPr lang="en-US" altLang="ru-RU" sz="4000" dirty="0">
                <a:effectLst/>
              </a:rPr>
              <a:t>ULTRASONOGRAPHY</a:t>
            </a:r>
            <a:endParaRPr lang="ru-RU" altLang="ru-RU" sz="4000" dirty="0">
              <a:effectLst/>
            </a:endParaRPr>
          </a:p>
        </p:txBody>
      </p:sp>
      <p:sp>
        <p:nvSpPr>
          <p:cNvPr id="3" name="Объект 2"/>
          <p:cNvSpPr>
            <a:spLocks noGrp="1"/>
          </p:cNvSpPr>
          <p:nvPr>
            <p:ph sz="quarter" idx="2"/>
          </p:nvPr>
        </p:nvSpPr>
        <p:spPr>
          <a:xfrm>
            <a:off x="323528" y="6021288"/>
            <a:ext cx="8517632" cy="686617"/>
          </a:xfrm>
        </p:spPr>
        <p:txBody>
          <a:bodyPr/>
          <a:lstStyle/>
          <a:p>
            <a:pPr marL="0" indent="0" algn="ctr">
              <a:buNone/>
            </a:pPr>
            <a:r>
              <a:rPr lang="en-US" dirty="0"/>
              <a:t>Posterior acoustic shadows</a:t>
            </a:r>
            <a:endParaRPr lang="ru-RU" dirty="0"/>
          </a:p>
        </p:txBody>
      </p:sp>
      <p:pic>
        <p:nvPicPr>
          <p:cNvPr id="5122" name="Picture 2" descr="http://d1yboe6750e2cu.cloudfront.net/i/c301f9fc2f0591a3a110eae4d8f270ee39d8745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91988"/>
            <a:ext cx="5857865"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9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Rot="1" noChangeArrowheads="1"/>
          </p:cNvSpPr>
          <p:nvPr>
            <p:ph type="title"/>
          </p:nvPr>
        </p:nvSpPr>
        <p:spPr>
          <a:xfrm>
            <a:off x="457200" y="274638"/>
            <a:ext cx="8229600" cy="706437"/>
          </a:xfrm>
          <a:noFill/>
          <a:extLst>
            <a:ext uri="{909E8E84-426E-40DD-AFC4-6F175D3DCCD1}">
              <a14:hiddenFill xmlns:a14="http://schemas.microsoft.com/office/drawing/2010/main">
                <a:solidFill>
                  <a:srgbClr val="FFFFFF"/>
                </a:solidFill>
              </a14:hiddenFill>
            </a:ext>
          </a:extLst>
        </p:spPr>
        <p:txBody>
          <a:bodyPr/>
          <a:lstStyle/>
          <a:p>
            <a:r>
              <a:rPr lang="en-US" altLang="ru-RU" sz="4000" dirty="0">
                <a:effectLst/>
              </a:rPr>
              <a:t>ULTRASONOGRAPHY</a:t>
            </a:r>
            <a:endParaRPr lang="ru-RU" altLang="ru-RU" sz="4000" dirty="0">
              <a:effectLst/>
            </a:endParaRPr>
          </a:p>
        </p:txBody>
      </p:sp>
      <p:sp>
        <p:nvSpPr>
          <p:cNvPr id="23555" name="Rectangle 7"/>
          <p:cNvSpPr>
            <a:spLocks noGrp="1" noChangeArrowheads="1"/>
          </p:cNvSpPr>
          <p:nvPr>
            <p:ph type="body" sz="half" idx="3"/>
          </p:nvPr>
        </p:nvSpPr>
        <p:spPr>
          <a:xfrm>
            <a:off x="611188" y="5373688"/>
            <a:ext cx="8143875" cy="1184275"/>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altLang="ru-RU" sz="2800" dirty="0">
                <a:effectLst/>
              </a:rPr>
              <a:t>Ultrasound scan</a:t>
            </a:r>
            <a:r>
              <a:rPr lang="ru-RU" altLang="ru-RU" sz="2800" dirty="0">
                <a:effectLst/>
              </a:rPr>
              <a:t>.</a:t>
            </a:r>
            <a:r>
              <a:rPr lang="en-US" altLang="ru-RU" sz="2800" dirty="0">
                <a:effectLst/>
              </a:rPr>
              <a:t> Chronic calculous cholecystitis. Multiple gallstones.</a:t>
            </a:r>
            <a:endParaRPr lang="ru-RU" altLang="ru-RU" sz="2800" dirty="0">
              <a:effectLst/>
            </a:endParaRPr>
          </a:p>
        </p:txBody>
      </p:sp>
      <p:pic>
        <p:nvPicPr>
          <p:cNvPr id="23556" name="Picture 8" descr="Камни в Ж"/>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3850" y="1196975"/>
            <a:ext cx="5111750" cy="3413125"/>
          </a:xfrm>
        </p:spPr>
      </p:pic>
      <p:pic>
        <p:nvPicPr>
          <p:cNvPr id="23557" name="Picture 9" descr="Камни в Ж"/>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24525" y="1196975"/>
            <a:ext cx="3168650" cy="251618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Rot="1" noChangeArrowheads="1"/>
          </p:cNvSpPr>
          <p:nvPr>
            <p:ph type="title"/>
          </p:nvPr>
        </p:nvSpPr>
        <p:spPr>
          <a:xfrm>
            <a:off x="428625" y="5000625"/>
            <a:ext cx="8229600" cy="1143000"/>
          </a:xfrm>
        </p:spPr>
        <p:txBody>
          <a:bodyPr/>
          <a:lstStyle/>
          <a:p>
            <a:pPr eaLnBrk="1" hangingPunct="1">
              <a:defRPr/>
            </a:pPr>
            <a:r>
              <a:rPr lang="en-US" sz="3200" dirty="0"/>
              <a:t>Ultrasound</a:t>
            </a:r>
            <a:r>
              <a:rPr lang="ru-RU" sz="3200" dirty="0"/>
              <a:t>.</a:t>
            </a:r>
            <a:r>
              <a:rPr lang="en-US" sz="3200" dirty="0"/>
              <a:t> Choledocholithiasis 1) common bile duct, 2) portal vein, 3) stone.</a:t>
            </a:r>
            <a:endParaRPr lang="ru-RU" sz="3200" dirty="0"/>
          </a:p>
        </p:txBody>
      </p:sp>
      <p:pic>
        <p:nvPicPr>
          <p:cNvPr id="24579" name="Содержимое 4" descr="Холедохолитиаз.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00188" y="357188"/>
            <a:ext cx="6088062" cy="43338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ru-RU" altLang="ru-RU">
              <a:effectLst/>
            </a:endParaRPr>
          </a:p>
        </p:txBody>
      </p:sp>
      <p:sp>
        <p:nvSpPr>
          <p:cNvPr id="25603" name="Rectangle 12"/>
          <p:cNvSpPr>
            <a:spLocks noGrp="1" noChangeArrowheads="1"/>
          </p:cNvSpPr>
          <p:nvPr>
            <p:ph type="body" sz="half" idx="2"/>
          </p:nvPr>
        </p:nvSpPr>
        <p:spPr>
          <a:xfrm>
            <a:off x="457200" y="5229225"/>
            <a:ext cx="8229600" cy="1295400"/>
          </a:xfrm>
          <a:noFill/>
          <a:extLst>
            <a:ext uri="{909E8E84-426E-40DD-AFC4-6F175D3DCCD1}">
              <a14:hiddenFill xmlns:a14="http://schemas.microsoft.com/office/drawing/2010/main">
                <a:solidFill>
                  <a:srgbClr val="FFFFFF"/>
                </a:solidFill>
              </a14:hiddenFill>
            </a:ext>
          </a:extLst>
        </p:spPr>
        <p:txBody>
          <a:bodyPr/>
          <a:lstStyle/>
          <a:p>
            <a:pPr marL="0" indent="0">
              <a:lnSpc>
                <a:spcPct val="90000"/>
              </a:lnSpc>
              <a:buNone/>
            </a:pPr>
            <a:r>
              <a:rPr lang="en-US" altLang="ru-RU" sz="2800" dirty="0">
                <a:effectLst/>
              </a:rPr>
              <a:t>Expansion of the intrahepatic bile ducts. </a:t>
            </a:r>
            <a:endParaRPr lang="ru-RU" altLang="ru-RU" sz="2800" dirty="0">
              <a:effectLst/>
            </a:endParaRPr>
          </a:p>
          <a:p>
            <a:pPr marL="0" indent="0">
              <a:lnSpc>
                <a:spcPct val="90000"/>
              </a:lnSpc>
              <a:buNone/>
            </a:pPr>
            <a:r>
              <a:rPr lang="en-US" altLang="ru-RU" sz="2800" dirty="0">
                <a:effectLst/>
              </a:rPr>
              <a:t>1) bile ducts; 2) branches of the portal vein.</a:t>
            </a:r>
            <a:endParaRPr lang="ru-RU" altLang="ru-RU" sz="2800" dirty="0">
              <a:effectLst/>
            </a:endParaRPr>
          </a:p>
        </p:txBody>
      </p:sp>
      <p:pic>
        <p:nvPicPr>
          <p:cNvPr id="25604" name="Picture 13" descr="расширение внутрипеч"/>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31913" y="301625"/>
            <a:ext cx="6335712" cy="46783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a:effectLst/>
              </a:rPr>
              <a:t>Magnetic resonance </a:t>
            </a:r>
            <a:r>
              <a:rPr lang="en-US" sz="3200" dirty="0" err="1">
                <a:effectLst/>
              </a:rPr>
              <a:t>cholangiopancreatography</a:t>
            </a:r>
            <a:r>
              <a:rPr lang="en-US" sz="3200" dirty="0">
                <a:effectLst/>
              </a:rPr>
              <a:t> (MRCP)</a:t>
            </a:r>
            <a:br>
              <a:rPr lang="ru-RU" sz="3200" dirty="0"/>
            </a:br>
            <a:endParaRPr lang="ru-RU" sz="3200" dirty="0"/>
          </a:p>
        </p:txBody>
      </p:sp>
      <p:sp>
        <p:nvSpPr>
          <p:cNvPr id="3" name="Объект 2"/>
          <p:cNvSpPr>
            <a:spLocks noGrp="1"/>
          </p:cNvSpPr>
          <p:nvPr>
            <p:ph idx="1"/>
          </p:nvPr>
        </p:nvSpPr>
        <p:spPr/>
        <p:txBody>
          <a:bodyPr/>
          <a:lstStyle/>
          <a:p>
            <a:pPr marL="0" indent="0">
              <a:buNone/>
            </a:pP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201614"/>
            <a:ext cx="5544616" cy="5544616"/>
          </a:xfrm>
          <a:prstGeom prst="rect">
            <a:avLst/>
          </a:prstGeom>
        </p:spPr>
      </p:pic>
    </p:spTree>
    <p:extLst>
      <p:ext uri="{BB962C8B-B14F-4D97-AF65-F5344CB8AC3E}">
        <p14:creationId xmlns:p14="http://schemas.microsoft.com/office/powerpoint/2010/main" val="710577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a:t>Esophagogastroduodenoscopy</a:t>
            </a:r>
            <a:r>
              <a:rPr lang="ru-RU" sz="4000" dirty="0"/>
              <a:t> </a:t>
            </a:r>
            <a:r>
              <a:rPr lang="en-US" sz="4000" dirty="0"/>
              <a:t>(EGD) </a:t>
            </a:r>
            <a:endParaRPr lang="ru-RU" sz="4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4921" y="1556792"/>
            <a:ext cx="6307439" cy="5160632"/>
          </a:xfrm>
        </p:spPr>
      </p:pic>
    </p:spTree>
    <p:extLst>
      <p:ext uri="{BB962C8B-B14F-4D97-AF65-F5344CB8AC3E}">
        <p14:creationId xmlns:p14="http://schemas.microsoft.com/office/powerpoint/2010/main" val="1997354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92088"/>
          </a:xfrm>
        </p:spPr>
        <p:txBody>
          <a:bodyPr/>
          <a:lstStyle/>
          <a:p>
            <a:r>
              <a:rPr lang="en-US" sz="2800" dirty="0"/>
              <a:t>Endoscopic retrograde </a:t>
            </a:r>
            <a:r>
              <a:rPr lang="en-US" sz="2800" dirty="0" err="1"/>
              <a:t>cholangiopancreatography</a:t>
            </a:r>
            <a:r>
              <a:rPr lang="en-US" sz="2800" dirty="0"/>
              <a:t> (ERCP) , </a:t>
            </a:r>
            <a:r>
              <a:rPr lang="ru-RU" sz="2800" dirty="0"/>
              <a:t>ЭРХПГ</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382" y="836712"/>
            <a:ext cx="885523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234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https://www.vgmgastrocentre.com/blog/wp-content/uploads/2017/06/WhatsApp-Image-2017-06-07-at-7.27.59-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87" y="620688"/>
            <a:ext cx="8729226" cy="548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541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a:t>Endoscopic retrograde </a:t>
            </a:r>
            <a:r>
              <a:rPr lang="en-US" sz="3200" dirty="0" err="1"/>
              <a:t>cholangiopancreatography</a:t>
            </a:r>
            <a:r>
              <a:rPr lang="en-US" sz="3200" dirty="0"/>
              <a:t> (ERCP)</a:t>
            </a:r>
            <a:br>
              <a:rPr lang="ru-RU" dirty="0"/>
            </a:br>
            <a:endParaRPr lang="ru-RU" dirty="0"/>
          </a:p>
        </p:txBody>
      </p:sp>
      <p:pic>
        <p:nvPicPr>
          <p:cNvPr id="1026" name="Picture 2" descr="https://www.bavarian-health.com/onlineversionpreview/images/12_ERCP_KathetherEinf_Sti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343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https://eref.thieme.de/images/l/10.1055-s-0034-1364950-10-1055-s-0034-1364950-i697cl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75236"/>
            <a:ext cx="7200800" cy="642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97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ru-RU" altLang="ru-RU">
              <a:effectLst/>
            </a:endParaRPr>
          </a:p>
        </p:txBody>
      </p:sp>
      <p:sp>
        <p:nvSpPr>
          <p:cNvPr id="7171" name="Rectangle 6"/>
          <p:cNvSpPr>
            <a:spLocks noGrp="1" noChangeArrowheads="1"/>
          </p:cNvSpPr>
          <p:nvPr>
            <p:ph type="body" sz="half" idx="2"/>
          </p:nvPr>
        </p:nvSpPr>
        <p:spPr>
          <a:xfrm>
            <a:off x="179388" y="5229225"/>
            <a:ext cx="8964612" cy="1628775"/>
          </a:xfrm>
          <a:noFill/>
          <a:extLst>
            <a:ext uri="{909E8E84-426E-40DD-AFC4-6F175D3DCCD1}">
              <a14:hiddenFill xmlns:a14="http://schemas.microsoft.com/office/drawing/2010/main">
                <a:solidFill>
                  <a:srgbClr val="FFFFFF"/>
                </a:solidFill>
              </a14:hiddenFill>
            </a:ext>
          </a:extLst>
        </p:spPr>
        <p:txBody>
          <a:bodyPr/>
          <a:lstStyle/>
          <a:p>
            <a:pPr algn="ctr">
              <a:lnSpc>
                <a:spcPct val="90000"/>
              </a:lnSpc>
              <a:buNone/>
            </a:pPr>
            <a:r>
              <a:rPr lang="en-US" altLang="ru-RU" sz="2000" dirty="0" err="1">
                <a:effectLst/>
                <a:latin typeface="Arial" charset="0"/>
              </a:rPr>
              <a:t>Calot's</a:t>
            </a:r>
            <a:r>
              <a:rPr lang="en-US" altLang="ru-RU" sz="2000" dirty="0">
                <a:effectLst/>
                <a:latin typeface="Arial" charset="0"/>
              </a:rPr>
              <a:t> triangle</a:t>
            </a:r>
            <a:r>
              <a:rPr lang="ru-RU" altLang="ru-RU" sz="2000" dirty="0">
                <a:effectLst/>
                <a:latin typeface="Arial" charset="0"/>
              </a:rPr>
              <a:t> (Треугольник </a:t>
            </a:r>
            <a:r>
              <a:rPr lang="ru-RU" altLang="ru-RU" sz="2000" dirty="0" err="1">
                <a:effectLst/>
                <a:latin typeface="Arial" charset="0"/>
              </a:rPr>
              <a:t>Кало</a:t>
            </a:r>
            <a:r>
              <a:rPr lang="ru-RU" altLang="ru-RU" sz="2000" dirty="0">
                <a:effectLst/>
                <a:latin typeface="Arial" charset="0"/>
              </a:rPr>
              <a:t>)</a:t>
            </a:r>
          </a:p>
          <a:p>
            <a:pPr>
              <a:lnSpc>
                <a:spcPct val="90000"/>
              </a:lnSpc>
              <a:buNone/>
            </a:pPr>
            <a:r>
              <a:rPr lang="ru-RU" altLang="ru-RU" sz="2000" dirty="0">
                <a:effectLst/>
                <a:latin typeface="Arial" charset="0"/>
              </a:rPr>
              <a:t>      1 – </a:t>
            </a:r>
            <a:r>
              <a:rPr lang="en-US" altLang="ru-RU" sz="2000" dirty="0">
                <a:effectLst/>
                <a:latin typeface="Arial" charset="0"/>
              </a:rPr>
              <a:t>cystic duct</a:t>
            </a:r>
            <a:r>
              <a:rPr lang="ru-RU" altLang="ru-RU" sz="2000" dirty="0">
                <a:effectLst/>
                <a:latin typeface="Arial" charset="0"/>
              </a:rPr>
              <a:t>; 2 – </a:t>
            </a:r>
            <a:r>
              <a:rPr lang="en-US" altLang="ru-RU" sz="2000" dirty="0">
                <a:effectLst/>
                <a:latin typeface="Arial" charset="0"/>
              </a:rPr>
              <a:t>cystic artery</a:t>
            </a:r>
            <a:r>
              <a:rPr lang="ru-RU" altLang="ru-RU" sz="2000" dirty="0">
                <a:effectLst/>
                <a:latin typeface="Arial" charset="0"/>
              </a:rPr>
              <a:t> (пузырная артерия); 3 – правая и левая печеночная артерии; 4 – </a:t>
            </a:r>
            <a:r>
              <a:rPr lang="ru-RU" sz="2000" dirty="0" err="1">
                <a:effectLst/>
                <a:latin typeface="Arial" panose="020B0604020202020204" pitchFamily="34" charset="0"/>
                <a:cs typeface="Arial" panose="020B0604020202020204" pitchFamily="34" charset="0"/>
              </a:rPr>
              <a:t>hepatobiliary</a:t>
            </a:r>
            <a:r>
              <a:rPr lang="ru-RU" sz="2000" dirty="0">
                <a:effectLst/>
                <a:latin typeface="Arial" panose="020B0604020202020204" pitchFamily="34" charset="0"/>
                <a:cs typeface="Arial" panose="020B0604020202020204" pitchFamily="34" charset="0"/>
              </a:rPr>
              <a:t> </a:t>
            </a:r>
            <a:r>
              <a:rPr lang="ru-RU" sz="2000" dirty="0" err="1">
                <a:effectLst/>
                <a:latin typeface="Arial" panose="020B0604020202020204" pitchFamily="34" charset="0"/>
                <a:cs typeface="Arial" panose="020B0604020202020204" pitchFamily="34" charset="0"/>
              </a:rPr>
              <a:t>triangle</a:t>
            </a:r>
            <a:r>
              <a:rPr lang="ru-RU" sz="2000" dirty="0">
                <a:effectLst/>
                <a:latin typeface="Arial" panose="020B0604020202020204" pitchFamily="34" charset="0"/>
                <a:cs typeface="Arial" panose="020B0604020202020204" pitchFamily="34" charset="0"/>
              </a:rPr>
              <a:t> (</a:t>
            </a:r>
            <a:r>
              <a:rPr lang="ru-RU" altLang="ru-RU" sz="2000" dirty="0" err="1">
                <a:effectLst/>
                <a:latin typeface="Arial" charset="0"/>
              </a:rPr>
              <a:t>печеночнопузырный</a:t>
            </a:r>
            <a:r>
              <a:rPr lang="ru-RU" altLang="ru-RU" sz="2000" dirty="0">
                <a:effectLst/>
                <a:latin typeface="Arial" charset="0"/>
              </a:rPr>
              <a:t> треугольник); 5 – </a:t>
            </a:r>
            <a:r>
              <a:rPr lang="en-US" altLang="ru-RU" sz="2000" dirty="0" err="1">
                <a:effectLst/>
                <a:latin typeface="Arial" charset="0"/>
              </a:rPr>
              <a:t>Calot's</a:t>
            </a:r>
            <a:r>
              <a:rPr lang="en-US" altLang="ru-RU" sz="2000" dirty="0">
                <a:effectLst/>
                <a:latin typeface="Arial" charset="0"/>
              </a:rPr>
              <a:t> triangle</a:t>
            </a:r>
            <a:r>
              <a:rPr lang="ru-RU" altLang="ru-RU" sz="2000" dirty="0">
                <a:effectLst/>
                <a:latin typeface="Arial" charset="0"/>
              </a:rPr>
              <a:t>(Треугольник </a:t>
            </a:r>
            <a:r>
              <a:rPr lang="ru-RU" altLang="ru-RU" sz="2000" dirty="0" err="1">
                <a:effectLst/>
                <a:latin typeface="Arial" charset="0"/>
              </a:rPr>
              <a:t>Кало</a:t>
            </a:r>
            <a:r>
              <a:rPr lang="ru-RU" altLang="ru-RU" sz="2000" dirty="0">
                <a:effectLst/>
                <a:latin typeface="Arial" charset="0"/>
              </a:rPr>
              <a:t>, заштрихован); 6 – </a:t>
            </a:r>
            <a:r>
              <a:rPr lang="en-US" altLang="ru-RU" sz="2000" dirty="0">
                <a:effectLst/>
                <a:latin typeface="Arial" charset="0"/>
              </a:rPr>
              <a:t>common hepatic duct</a:t>
            </a:r>
            <a:r>
              <a:rPr lang="ru-RU" altLang="ru-RU" sz="2000" dirty="0">
                <a:effectLst/>
                <a:latin typeface="Arial" charset="0"/>
              </a:rPr>
              <a:t>; 7 – </a:t>
            </a:r>
            <a:r>
              <a:rPr lang="en-US" altLang="ru-RU" sz="2000" dirty="0">
                <a:effectLst/>
                <a:latin typeface="Arial" charset="0"/>
              </a:rPr>
              <a:t>common bile duct</a:t>
            </a:r>
            <a:r>
              <a:rPr lang="ru-RU" altLang="ru-RU" sz="2000" dirty="0">
                <a:effectLst/>
                <a:latin typeface="Arial" charset="0"/>
              </a:rPr>
              <a:t>.</a:t>
            </a:r>
          </a:p>
        </p:txBody>
      </p:sp>
      <p:pic>
        <p:nvPicPr>
          <p:cNvPr id="7172" name="Picture 7" descr="Треугольник Кало"/>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92275" y="166688"/>
            <a:ext cx="5616575" cy="4929187"/>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effectLst/>
            </a:endParaRPr>
          </a:p>
        </p:txBody>
      </p:sp>
      <p:sp>
        <p:nvSpPr>
          <p:cNvPr id="26627" name="Rectangle 8"/>
          <p:cNvSpPr>
            <a:spLocks noGrp="1" noChangeArrowheads="1"/>
          </p:cNvSpPr>
          <p:nvPr>
            <p:ph type="body" sz="half" idx="4294967295"/>
          </p:nvPr>
        </p:nvSpPr>
        <p:spPr>
          <a:xfrm>
            <a:off x="5076825" y="5516563"/>
            <a:ext cx="3609975" cy="1081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None/>
            </a:pPr>
            <a:r>
              <a:rPr lang="en-US" altLang="ru-RU" sz="2800" dirty="0">
                <a:effectLst/>
              </a:rPr>
              <a:t>ERCP. Choledocholithiasis.</a:t>
            </a:r>
            <a:endParaRPr lang="ru-RU" altLang="ru-RU" sz="2800" dirty="0">
              <a:effectLst/>
            </a:endParaRPr>
          </a:p>
        </p:txBody>
      </p:sp>
      <p:pic>
        <p:nvPicPr>
          <p:cNvPr id="26628" name="Picture 9" descr="РХПГ"/>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95288" y="260350"/>
            <a:ext cx="4305300" cy="5689600"/>
          </a:xfrm>
        </p:spPr>
      </p:pic>
      <p:pic>
        <p:nvPicPr>
          <p:cNvPr id="26629" name="Picture 10" descr="РХПГ"/>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549275"/>
            <a:ext cx="2757488" cy="410368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defRPr/>
            </a:pPr>
            <a:endParaRPr lang="ru-RU"/>
          </a:p>
        </p:txBody>
      </p:sp>
      <p:pic>
        <p:nvPicPr>
          <p:cNvPr id="27651" name="Содержимое 4" descr="Стеноз терм.отд.хол.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78100" y="214313"/>
            <a:ext cx="3779838" cy="5229225"/>
          </a:xfrm>
        </p:spPr>
      </p:pic>
      <p:sp>
        <p:nvSpPr>
          <p:cNvPr id="7" name="Текст 6"/>
          <p:cNvSpPr>
            <a:spLocks noGrp="1"/>
          </p:cNvSpPr>
          <p:nvPr>
            <p:ph type="body" sz="half" idx="2"/>
          </p:nvPr>
        </p:nvSpPr>
        <p:spPr>
          <a:xfrm>
            <a:off x="107504" y="5503864"/>
            <a:ext cx="8856984" cy="1079498"/>
          </a:xfrm>
        </p:spPr>
        <p:txBody>
          <a:bodyPr/>
          <a:lstStyle/>
          <a:p>
            <a:pPr algn="ctr">
              <a:buNone/>
              <a:defRPr/>
            </a:pPr>
            <a:r>
              <a:rPr lang="en-US" sz="2800" dirty="0"/>
              <a:t>ERCP. Stenosis of the terminal part of the common bile duct. Narrowing it in the form of a "writing" pen</a:t>
            </a:r>
            <a:r>
              <a:rPr lang="ru-RU" sz="2800"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Rot="1" noChangeArrowheads="1"/>
          </p:cNvSpPr>
          <p:nvPr>
            <p:ph type="title"/>
          </p:nvPr>
        </p:nvSpPr>
        <p:spPr>
          <a:xfrm>
            <a:off x="457200" y="188640"/>
            <a:ext cx="8229600"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dirty="0">
                <a:effectLst/>
              </a:rPr>
              <a:t>Percutaneous biliary drainage</a:t>
            </a:r>
            <a:endParaRPr lang="ru-RU" altLang="ru-RU" dirty="0">
              <a:effectLst/>
            </a:endParaRPr>
          </a:p>
        </p:txBody>
      </p:sp>
      <p:sp>
        <p:nvSpPr>
          <p:cNvPr id="28675" name="Rectangle 6"/>
          <p:cNvSpPr>
            <a:spLocks noGrp="1" noChangeArrowheads="1"/>
          </p:cNvSpPr>
          <p:nvPr>
            <p:ph type="body" sz="half" idx="2"/>
          </p:nvPr>
        </p:nvSpPr>
        <p:spPr>
          <a:xfrm>
            <a:off x="457200" y="5229225"/>
            <a:ext cx="8229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None/>
            </a:pPr>
            <a:r>
              <a:rPr lang="en-US" altLang="ru-RU" sz="2800" dirty="0">
                <a:effectLst/>
                <a:latin typeface="Arial" charset="0"/>
              </a:rPr>
              <a:t>Percutaneous transhepatic cholangiography of a patient with cicatricial stricture of a segmental bile duct with </a:t>
            </a:r>
            <a:r>
              <a:rPr lang="en-US" altLang="ru-RU" sz="2800" dirty="0" err="1">
                <a:effectLst/>
                <a:latin typeface="Arial" charset="0"/>
              </a:rPr>
              <a:t>miliary</a:t>
            </a:r>
            <a:r>
              <a:rPr lang="en-US" altLang="ru-RU" sz="2800" dirty="0">
                <a:effectLst/>
                <a:latin typeface="Arial" charset="0"/>
              </a:rPr>
              <a:t> abscesses.</a:t>
            </a:r>
            <a:endParaRPr lang="ru-RU" altLang="ru-RU" sz="2800" dirty="0">
              <a:effectLst/>
              <a:latin typeface="Arial" charset="0"/>
            </a:endParaRPr>
          </a:p>
        </p:txBody>
      </p:sp>
      <p:pic>
        <p:nvPicPr>
          <p:cNvPr id="28676" name="Picture 7" descr="ЧЧХГ"/>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908720"/>
            <a:ext cx="8280400" cy="386965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Rot="1" noChangeArrowheads="1"/>
          </p:cNvSpPr>
          <p:nvPr>
            <p:ph type="title"/>
          </p:nvPr>
        </p:nvSpPr>
        <p:spPr>
          <a:xfrm>
            <a:off x="457200" y="116632"/>
            <a:ext cx="8229600"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dirty="0">
                <a:effectLst/>
              </a:rPr>
              <a:t>Percutaneous biliary drainage</a:t>
            </a:r>
            <a:endParaRPr lang="ru-RU" altLang="ru-RU" dirty="0">
              <a:effectLst/>
            </a:endParaRPr>
          </a:p>
        </p:txBody>
      </p:sp>
      <p:sp>
        <p:nvSpPr>
          <p:cNvPr id="29699" name="Rectangle 9"/>
          <p:cNvSpPr>
            <a:spLocks noGrp="1" noChangeArrowheads="1"/>
          </p:cNvSpPr>
          <p:nvPr>
            <p:ph type="body" sz="half" idx="2"/>
          </p:nvPr>
        </p:nvSpPr>
        <p:spPr>
          <a:xfrm>
            <a:off x="457200" y="5949279"/>
            <a:ext cx="8229600" cy="575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None/>
            </a:pPr>
            <a:r>
              <a:rPr lang="en-US" altLang="ru-RU" sz="2800" dirty="0">
                <a:effectLst/>
                <a:latin typeface="Arial" charset="0"/>
              </a:rPr>
              <a:t>Cicatricial stricture of the common hepatic duct.</a:t>
            </a:r>
            <a:endParaRPr lang="ru-RU" altLang="ru-RU" sz="2800" dirty="0">
              <a:effectLst/>
              <a:latin typeface="Arial" charset="0"/>
            </a:endParaRPr>
          </a:p>
        </p:txBody>
      </p:sp>
      <p:pic>
        <p:nvPicPr>
          <p:cNvPr id="29700" name="Picture 10" descr="ЧЧХГ_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1600" y="692696"/>
            <a:ext cx="7561262" cy="503713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effectLst/>
            </a:endParaRPr>
          </a:p>
        </p:txBody>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effectLst/>
            </a:endParaRPr>
          </a:p>
        </p:txBody>
      </p:sp>
      <p:pic>
        <p:nvPicPr>
          <p:cNvPr id="30724" name="Picture 4" descr="ydpo-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92125"/>
            <a:ext cx="7920037"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ru-RU" altLang="ru-RU">
              <a:effectLst/>
            </a:endParaRPr>
          </a:p>
        </p:txBody>
      </p:sp>
      <p:sp>
        <p:nvSpPr>
          <p:cNvPr id="31747" name="Rectangle 6"/>
          <p:cNvSpPr>
            <a:spLocks noGrp="1" noChangeArrowheads="1"/>
          </p:cNvSpPr>
          <p:nvPr>
            <p:ph type="body" sz="half" idx="2"/>
          </p:nvPr>
        </p:nvSpPr>
        <p:spPr>
          <a:xfrm>
            <a:off x="0" y="5734050"/>
            <a:ext cx="8820472" cy="1007318"/>
          </a:xfrm>
          <a:noFill/>
          <a:extLst>
            <a:ext uri="{909E8E84-426E-40DD-AFC4-6F175D3DCCD1}">
              <a14:hiddenFill xmlns:a14="http://schemas.microsoft.com/office/drawing/2010/main">
                <a:solidFill>
                  <a:srgbClr val="FFFFFF"/>
                </a:solidFill>
              </a14:hiddenFill>
            </a:ext>
          </a:extLst>
        </p:spPr>
        <p:txBody>
          <a:bodyPr/>
          <a:lstStyle/>
          <a:p>
            <a:pPr algn="ctr">
              <a:buNone/>
            </a:pPr>
            <a:r>
              <a:rPr lang="en-US" altLang="ru-RU" sz="2400" dirty="0">
                <a:effectLst/>
                <a:latin typeface="Arial" charset="0"/>
              </a:rPr>
              <a:t>Intraoperative cholangiogram.</a:t>
            </a:r>
            <a:r>
              <a:rPr lang="ru-RU" altLang="ru-RU" sz="2400" dirty="0">
                <a:effectLst/>
                <a:latin typeface="Arial" charset="0"/>
              </a:rPr>
              <a:t> </a:t>
            </a:r>
            <a:r>
              <a:rPr lang="en-US" altLang="ru-RU" sz="2400" dirty="0">
                <a:effectLst/>
                <a:latin typeface="Arial" charset="0"/>
              </a:rPr>
              <a:t>A stone in the common bile duct in combination with stenosis of the large duodenal papilla.</a:t>
            </a:r>
            <a:endParaRPr lang="ru-RU" altLang="ru-RU" sz="2400" dirty="0">
              <a:effectLst/>
              <a:latin typeface="Arial" charset="0"/>
            </a:endParaRPr>
          </a:p>
        </p:txBody>
      </p:sp>
      <p:pic>
        <p:nvPicPr>
          <p:cNvPr id="31748" name="Picture 7" descr="Холедохолитиаз+стеноз БДС"/>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55875" y="188913"/>
            <a:ext cx="4064000" cy="547211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Rot="1" noChangeArrowheads="1"/>
          </p:cNvSpPr>
          <p:nvPr>
            <p:ph type="title"/>
          </p:nvPr>
        </p:nvSpPr>
        <p:spPr>
          <a:xfrm>
            <a:off x="457200" y="0"/>
            <a:ext cx="8229600" cy="112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dirty="0">
                <a:effectLst/>
                <a:latin typeface="Arial" charset="0"/>
              </a:rPr>
              <a:t>CHOLEDOCHOSCOPY</a:t>
            </a:r>
            <a:endParaRPr lang="ru-RU" altLang="ru-RU" dirty="0">
              <a:effectLst/>
              <a:latin typeface="Arial" charset="0"/>
            </a:endParaRPr>
          </a:p>
        </p:txBody>
      </p:sp>
      <p:pic>
        <p:nvPicPr>
          <p:cNvPr id="32771" name="Picture 8" descr="bscap00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211263"/>
            <a:ext cx="6624637" cy="541972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Grp="1" noRot="1" noChangeArrowheads="1"/>
          </p:cNvSpPr>
          <p:nvPr>
            <p:ph type="title"/>
          </p:nvPr>
        </p:nvSpPr>
        <p:spPr/>
        <p:txBody>
          <a:bodyPr/>
          <a:lstStyle/>
          <a:p>
            <a:pPr eaLnBrk="1" hangingPunct="1">
              <a:defRPr/>
            </a:pPr>
            <a:endParaRPr lang="ru-RU"/>
          </a:p>
        </p:txBody>
      </p:sp>
      <p:pic>
        <p:nvPicPr>
          <p:cNvPr id="3379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0"/>
            <a:ext cx="6408738" cy="666908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Rot="1" noChangeArrowheads="1"/>
          </p:cNvSpPr>
          <p:nvPr>
            <p:ph type="title"/>
          </p:nvPr>
        </p:nvSpPr>
        <p:spPr/>
        <p:txBody>
          <a:bodyPr/>
          <a:lstStyle/>
          <a:p>
            <a:pPr eaLnBrk="1" hangingPunct="1">
              <a:defRPr/>
            </a:pPr>
            <a:endParaRPr lang="ru-RU"/>
          </a:p>
        </p:txBody>
      </p:sp>
      <p:pic>
        <p:nvPicPr>
          <p:cNvPr id="348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0"/>
            <a:ext cx="6121400"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Rot="1" noChangeArrowheads="1"/>
          </p:cNvSpPr>
          <p:nvPr>
            <p:ph type="title"/>
          </p:nvPr>
        </p:nvSpPr>
        <p:spPr/>
        <p:txBody>
          <a:bodyPr/>
          <a:lstStyle/>
          <a:p>
            <a:pPr eaLnBrk="1" hangingPunct="1">
              <a:defRPr/>
            </a:pPr>
            <a:endParaRPr lang="ru-RU"/>
          </a:p>
        </p:txBody>
      </p:sp>
      <p:pic>
        <p:nvPicPr>
          <p:cNvPr id="3584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0"/>
            <a:ext cx="6119813"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noRot="1" noChangeArrowheads="1"/>
          </p:cNvSpPr>
          <p:nvPr>
            <p:ph type="title"/>
          </p:nvPr>
        </p:nvSpPr>
        <p:spPr>
          <a:xfrm>
            <a:off x="500063" y="5000625"/>
            <a:ext cx="8229600" cy="1714500"/>
          </a:xfrm>
        </p:spPr>
        <p:txBody>
          <a:bodyPr/>
          <a:lstStyle/>
          <a:p>
            <a:pPr eaLnBrk="1" hangingPunct="1">
              <a:defRPr/>
            </a:pPr>
            <a:r>
              <a:rPr lang="en-US" sz="3200" dirty="0"/>
              <a:t>Variants of the connection of the common bile duct with the pancreatic duct</a:t>
            </a:r>
            <a:endParaRPr lang="ru-RU" sz="3200" dirty="0"/>
          </a:p>
        </p:txBody>
      </p:sp>
      <p:pic>
        <p:nvPicPr>
          <p:cNvPr id="8195" name="Содержимое 4" descr="варианты соед.ж.прот.и вирс.пр..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022350"/>
            <a:ext cx="6715125" cy="32099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Rot="1" noChangeArrowheads="1"/>
          </p:cNvSpPr>
          <p:nvPr>
            <p:ph type="title"/>
          </p:nvPr>
        </p:nvSpPr>
        <p:spPr>
          <a:xfrm>
            <a:off x="457200" y="274638"/>
            <a:ext cx="2170113" cy="34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z="4000">
                <a:effectLst/>
              </a:rPr>
              <a:t> </a:t>
            </a:r>
            <a:endParaRPr lang="ru-RU" altLang="ru-RU" sz="4000">
              <a:effectLst/>
            </a:endParaRPr>
          </a:p>
        </p:txBody>
      </p:sp>
      <p:pic>
        <p:nvPicPr>
          <p:cNvPr id="36867" name="Picture 6" descr="ХЦГ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260350"/>
            <a:ext cx="3686175" cy="6264275"/>
          </a:xfrm>
        </p:spPr>
      </p:pic>
      <p:sp>
        <p:nvSpPr>
          <p:cNvPr id="36868" name="Rectangle 8"/>
          <p:cNvSpPr>
            <a:spLocks noGrp="1" noChangeArrowheads="1"/>
          </p:cNvSpPr>
          <p:nvPr>
            <p:ph type="body" sz="half" idx="2"/>
          </p:nvPr>
        </p:nvSpPr>
        <p:spPr>
          <a:xfrm>
            <a:off x="3865563" y="333375"/>
            <a:ext cx="5099049" cy="626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ru-RU" altLang="ru-RU" sz="2400" dirty="0">
                <a:effectLst/>
                <a:latin typeface="Arial" charset="0"/>
              </a:rPr>
              <a:t> </a:t>
            </a:r>
            <a:r>
              <a:rPr lang="en-US" altLang="ru-RU" sz="2800" dirty="0">
                <a:effectLst/>
                <a:latin typeface="Arial" charset="0"/>
              </a:rPr>
              <a:t>Oral cholecystography</a:t>
            </a:r>
          </a:p>
          <a:p>
            <a:pPr>
              <a:buNone/>
            </a:pPr>
            <a:r>
              <a:rPr lang="en-US" altLang="ru-RU" sz="2400" dirty="0">
                <a:effectLst/>
                <a:latin typeface="Arial" charset="0"/>
              </a:rPr>
              <a:t>        </a:t>
            </a:r>
          </a:p>
          <a:p>
            <a:pPr>
              <a:buNone/>
            </a:pPr>
            <a:r>
              <a:rPr lang="en-US" altLang="ru-RU" sz="2400" dirty="0">
                <a:effectLst/>
                <a:latin typeface="Arial" charset="0"/>
              </a:rPr>
              <a:t>        For 12 - 24 hours before x-ray examination, 3-6 g of </a:t>
            </a:r>
            <a:r>
              <a:rPr lang="en-US" altLang="ru-RU" sz="2400" dirty="0" err="1">
                <a:effectLst/>
                <a:latin typeface="Arial" charset="0"/>
              </a:rPr>
              <a:t>bilimin</a:t>
            </a:r>
            <a:r>
              <a:rPr lang="en-US" altLang="ru-RU" sz="2400" dirty="0">
                <a:effectLst/>
                <a:latin typeface="Arial" charset="0"/>
              </a:rPr>
              <a:t> are prescribed inside.</a:t>
            </a:r>
          </a:p>
          <a:p>
            <a:pPr>
              <a:buNone/>
            </a:pPr>
            <a:r>
              <a:rPr lang="en-US" altLang="ru-RU" sz="2400" dirty="0">
                <a:effectLst/>
                <a:latin typeface="Arial" charset="0"/>
              </a:rPr>
              <a:t>        In the morning of 9 - 10 hours an X-ray examination is carried out</a:t>
            </a:r>
            <a:r>
              <a:rPr lang="ru-RU" altLang="ru-RU" sz="2400" dirty="0">
                <a:effectLst/>
                <a:latin typeface="Arial" charset="0"/>
              </a:rPr>
              <a:t>.</a:t>
            </a:r>
            <a:endParaRPr lang="en-US" altLang="ru-RU" sz="2400" dirty="0">
              <a:effectLst/>
              <a:latin typeface="Arial" charset="0"/>
            </a:endParaRPr>
          </a:p>
          <a:p>
            <a:pPr>
              <a:buNone/>
            </a:pPr>
            <a:r>
              <a:rPr lang="en-US" altLang="ru-RU" sz="2400" dirty="0">
                <a:effectLst/>
                <a:latin typeface="Arial" charset="0"/>
              </a:rPr>
              <a:t>     Then after 45-60 minutes. after taking a choleretic breakfast, the evacuation and contractile functions of the gallbladder are determined.</a:t>
            </a:r>
            <a:endParaRPr lang="ru-RU" altLang="ru-RU" sz="2400" dirty="0">
              <a:effectLst/>
              <a:latin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effectLst/>
            </a:endParaRPr>
          </a:p>
        </p:txBody>
      </p:sp>
      <p:pic>
        <p:nvPicPr>
          <p:cNvPr id="37891" name="Picture 5" descr="ХЦ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87852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0"/>
            <a:ext cx="8229600" cy="1052736"/>
          </a:xfrm>
        </p:spPr>
        <p:txBody>
          <a:bodyPr/>
          <a:lstStyle/>
          <a:p>
            <a:pPr eaLnBrk="1" hangingPunct="1">
              <a:defRPr/>
            </a:pPr>
            <a:br>
              <a:rPr lang="ru-RU" sz="2800" dirty="0"/>
            </a:br>
            <a:br>
              <a:rPr lang="ru-RU" sz="2800" dirty="0"/>
            </a:br>
            <a:r>
              <a:rPr lang="en-US" sz="4800" dirty="0" err="1"/>
              <a:t>Choledocholitiasis</a:t>
            </a:r>
            <a:br>
              <a:rPr lang="ru-RU" sz="4800" dirty="0"/>
            </a:br>
            <a:endParaRPr lang="ru-RU" sz="4800" dirty="0"/>
          </a:p>
        </p:txBody>
      </p:sp>
      <p:sp>
        <p:nvSpPr>
          <p:cNvPr id="13315" name="Rectangle 3"/>
          <p:cNvSpPr>
            <a:spLocks noGrp="1" noChangeArrowheads="1"/>
          </p:cNvSpPr>
          <p:nvPr>
            <p:ph type="body" idx="1"/>
          </p:nvPr>
        </p:nvSpPr>
        <p:spPr>
          <a:xfrm>
            <a:off x="250825" y="1052736"/>
            <a:ext cx="8893175" cy="5073427"/>
          </a:xfrm>
        </p:spPr>
        <p:txBody>
          <a:bodyPr/>
          <a:lstStyle/>
          <a:p>
            <a:pPr marL="0" indent="0" eaLnBrk="1" hangingPunct="1">
              <a:buNone/>
              <a:defRPr/>
            </a:pPr>
            <a:r>
              <a:rPr lang="en-US" sz="3600" u="sng" dirty="0"/>
              <a:t>Stones in bile ducts</a:t>
            </a:r>
          </a:p>
          <a:p>
            <a:pPr marL="0" indent="0" eaLnBrk="1" hangingPunct="1">
              <a:buNone/>
              <a:defRPr/>
            </a:pPr>
            <a:r>
              <a:rPr lang="en-US" sz="3600" i="1" dirty="0"/>
              <a:t>According to the mechanism of appearance in the biliary tract, they distinguish: </a:t>
            </a:r>
            <a:endParaRPr lang="ru-RU" sz="3600" i="1" dirty="0"/>
          </a:p>
          <a:p>
            <a:pPr eaLnBrk="1" hangingPunct="1">
              <a:defRPr/>
            </a:pPr>
            <a:r>
              <a:rPr lang="en-US" sz="3600" u="sng" dirty="0"/>
              <a:t>Stones</a:t>
            </a:r>
            <a:r>
              <a:rPr lang="en-US" sz="3600" dirty="0"/>
              <a:t> not found during the primary operation (primary, residual)</a:t>
            </a:r>
            <a:endParaRPr lang="ru-RU" sz="3600" dirty="0"/>
          </a:p>
          <a:p>
            <a:pPr eaLnBrk="1" hangingPunct="1">
              <a:defRPr/>
            </a:pPr>
            <a:r>
              <a:rPr lang="en-US" sz="3600" dirty="0"/>
              <a:t>newly formed in CBD (secondary, recurrent).</a:t>
            </a:r>
          </a:p>
          <a:p>
            <a:pPr eaLnBrk="1" hangingPunct="1">
              <a:defRPr/>
            </a:pPr>
            <a:r>
              <a:rPr lang="en-US" sz="3600" dirty="0"/>
              <a:t>combination of primary and secondary stones.</a:t>
            </a:r>
            <a:r>
              <a:rPr lang="ru-RU" sz="3600"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404813"/>
            <a:ext cx="8229600" cy="5721350"/>
          </a:xfrm>
        </p:spPr>
        <p:txBody>
          <a:bodyPr/>
          <a:lstStyle/>
          <a:p>
            <a:pPr algn="ctr" eaLnBrk="1" hangingPunct="1">
              <a:buNone/>
              <a:defRPr/>
            </a:pPr>
            <a:r>
              <a:rPr lang="en-US" sz="4000" b="1" dirty="0"/>
              <a:t>Causes of residual choledocholithiasis</a:t>
            </a:r>
          </a:p>
          <a:p>
            <a:pPr algn="ctr" eaLnBrk="1" hangingPunct="1">
              <a:buNone/>
              <a:defRPr/>
            </a:pPr>
            <a:endParaRPr lang="en-US" sz="4000" b="1" dirty="0"/>
          </a:p>
          <a:p>
            <a:pPr eaLnBrk="1" hangingPunct="1">
              <a:defRPr/>
            </a:pPr>
            <a:r>
              <a:rPr lang="en-US" sz="4000" b="1" dirty="0"/>
              <a:t>Choledocholithiasis is not recognized, revision of the ducts is not performed.</a:t>
            </a:r>
          </a:p>
          <a:p>
            <a:pPr eaLnBrk="1" hangingPunct="1">
              <a:defRPr/>
            </a:pPr>
            <a:r>
              <a:rPr lang="en-US" sz="4000" b="1" dirty="0"/>
              <a:t>Defective duct revision.</a:t>
            </a:r>
            <a:endParaRPr lang="ru-RU"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274638"/>
            <a:ext cx="8229600" cy="993775"/>
          </a:xfrm>
        </p:spPr>
        <p:txBody>
          <a:bodyPr/>
          <a:lstStyle/>
          <a:p>
            <a:pPr eaLnBrk="1" hangingPunct="1">
              <a:defRPr/>
            </a:pPr>
            <a:r>
              <a:rPr lang="en-US" sz="4000" dirty="0"/>
              <a:t>Reasons for recurrent choledocholithiasis:</a:t>
            </a:r>
            <a:endParaRPr lang="ru-RU" sz="4000" dirty="0"/>
          </a:p>
        </p:txBody>
      </p:sp>
      <p:sp>
        <p:nvSpPr>
          <p:cNvPr id="11267" name="Rectangle 3"/>
          <p:cNvSpPr>
            <a:spLocks noGrp="1" noChangeArrowheads="1"/>
          </p:cNvSpPr>
          <p:nvPr>
            <p:ph type="body" idx="1"/>
          </p:nvPr>
        </p:nvSpPr>
        <p:spPr>
          <a:xfrm>
            <a:off x="0" y="1268413"/>
            <a:ext cx="9144000" cy="5473700"/>
          </a:xfrm>
        </p:spPr>
        <p:txBody>
          <a:bodyPr/>
          <a:lstStyle/>
          <a:p>
            <a:pPr marL="609600" indent="-609600" eaLnBrk="1" hangingPunct="1">
              <a:defRPr/>
            </a:pPr>
            <a:r>
              <a:rPr lang="en-US" dirty="0"/>
              <a:t>factors that were not recognized and not eliminated during the operation or developed after it and slowing down the outflow of bile into the duodenum (cicatricial strictures of the biliary tract and terminal part of the common bile duct, stenosis of the </a:t>
            </a:r>
            <a:r>
              <a:rPr lang="en-US" dirty="0">
                <a:effectLst/>
              </a:rPr>
              <a:t>papilla of </a:t>
            </a:r>
            <a:r>
              <a:rPr lang="en-US" dirty="0" err="1">
                <a:effectLst/>
              </a:rPr>
              <a:t>Vater</a:t>
            </a:r>
            <a:r>
              <a:rPr lang="en-US" dirty="0"/>
              <a:t>);</a:t>
            </a:r>
          </a:p>
          <a:p>
            <a:pPr marL="609600" indent="-609600" eaLnBrk="1" hangingPunct="1">
              <a:defRPr/>
            </a:pPr>
            <a:r>
              <a:rPr lang="en-US" dirty="0"/>
              <a:t>foreign bodies in the ducts, which are the matrix for subsequent stone formation;</a:t>
            </a:r>
          </a:p>
          <a:p>
            <a:pPr marL="609600" indent="-609600" eaLnBrk="1" hangingPunct="1">
              <a:defRPr/>
            </a:pPr>
            <a:r>
              <a:rPr lang="en-US" dirty="0"/>
              <a:t>increased </a:t>
            </a:r>
            <a:r>
              <a:rPr lang="en-US" dirty="0" err="1"/>
              <a:t>lithogenicity</a:t>
            </a:r>
            <a:r>
              <a:rPr lang="en-US" dirty="0"/>
              <a:t> of bile.</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dirty="0"/>
              <a:t>Clinical of </a:t>
            </a:r>
            <a:r>
              <a:rPr lang="en-US" dirty="0" err="1"/>
              <a:t>choledocholitiasis</a:t>
            </a:r>
            <a:endParaRPr lang="ru-RU" dirty="0"/>
          </a:p>
        </p:txBody>
      </p:sp>
      <p:sp>
        <p:nvSpPr>
          <p:cNvPr id="10243" name="Rectangle 3"/>
          <p:cNvSpPr>
            <a:spLocks noGrp="1" noChangeArrowheads="1"/>
          </p:cNvSpPr>
          <p:nvPr>
            <p:ph type="body" idx="1"/>
          </p:nvPr>
        </p:nvSpPr>
        <p:spPr>
          <a:xfrm>
            <a:off x="0" y="1341438"/>
            <a:ext cx="9144000" cy="5516562"/>
          </a:xfrm>
        </p:spPr>
        <p:txBody>
          <a:bodyPr/>
          <a:lstStyle/>
          <a:p>
            <a:pPr eaLnBrk="1" hangingPunct="1">
              <a:defRPr/>
            </a:pPr>
            <a:r>
              <a:rPr lang="en-US" sz="3800" dirty="0"/>
              <a:t>Abdominal pain</a:t>
            </a:r>
            <a:endParaRPr lang="ru-RU" sz="3800" dirty="0"/>
          </a:p>
          <a:p>
            <a:pPr eaLnBrk="1" hangingPunct="1">
              <a:defRPr/>
            </a:pPr>
            <a:r>
              <a:rPr lang="en-US" sz="3800" dirty="0"/>
              <a:t>Jaundice </a:t>
            </a:r>
            <a:endParaRPr lang="ru-RU" sz="3800" dirty="0"/>
          </a:p>
          <a:p>
            <a:pPr eaLnBrk="1" hangingPunct="1">
              <a:defRPr/>
            </a:pPr>
            <a:r>
              <a:rPr lang="en-US" sz="3800" dirty="0"/>
              <a:t>Cholangitis </a:t>
            </a:r>
            <a:endParaRPr lang="ru-RU" sz="3800" dirty="0"/>
          </a:p>
          <a:p>
            <a:pPr eaLnBrk="1" hangingPunct="1">
              <a:defRPr/>
            </a:pPr>
            <a:r>
              <a:rPr lang="en-US" sz="3800" dirty="0" err="1"/>
              <a:t>Intermitent</a:t>
            </a:r>
            <a:r>
              <a:rPr lang="en-US" sz="3800" dirty="0"/>
              <a:t> jaundice due to ball-valve action of the stone (</a:t>
            </a:r>
            <a:r>
              <a:rPr lang="ru-RU" sz="3800" dirty="0"/>
              <a:t>особая форма – вентильный </a:t>
            </a:r>
            <a:r>
              <a:rPr lang="ru-RU" sz="3800" dirty="0" err="1"/>
              <a:t>холедохолитиаз</a:t>
            </a:r>
            <a:r>
              <a:rPr lang="ru-RU" sz="3800" dirty="0"/>
              <a:t>, характеризующийся перемежающейся желтухой)</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Rot="1" noChangeArrowheads="1"/>
          </p:cNvSpPr>
          <p:nvPr>
            <p:ph type="title" idx="4294967295"/>
          </p:nvPr>
        </p:nvSpPr>
        <p:spPr>
          <a:xfrm>
            <a:off x="428625" y="5000625"/>
            <a:ext cx="8229600" cy="1143000"/>
          </a:xfrm>
        </p:spPr>
        <p:txBody>
          <a:bodyPr/>
          <a:lstStyle/>
          <a:p>
            <a:pPr eaLnBrk="1" hangingPunct="1">
              <a:defRPr/>
            </a:pPr>
            <a:r>
              <a:rPr lang="en-US" sz="3200" dirty="0"/>
              <a:t>Ultrasound</a:t>
            </a:r>
            <a:r>
              <a:rPr lang="ru-RU" sz="3200" dirty="0"/>
              <a:t>.</a:t>
            </a:r>
            <a:r>
              <a:rPr lang="en-US" sz="3200" dirty="0"/>
              <a:t> Choledocholithiasis 1) common bile duct, 2) portal vein, 3) stone.</a:t>
            </a:r>
            <a:endParaRPr lang="ru-RU" sz="3200" dirty="0"/>
          </a:p>
        </p:txBody>
      </p:sp>
      <p:pic>
        <p:nvPicPr>
          <p:cNvPr id="43011" name="Содержимое 4" descr="Холедохолитиаз.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00188" y="357188"/>
            <a:ext cx="6088062" cy="433387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Rot="1" noChangeArrowheads="1"/>
          </p:cNvSpPr>
          <p:nvPr>
            <p:ph type="title"/>
          </p:nvPr>
        </p:nvSpPr>
        <p:spPr/>
        <p:txBody>
          <a:bodyPr/>
          <a:lstStyle/>
          <a:p>
            <a:pPr eaLnBrk="1" hangingPunct="1">
              <a:defRPr/>
            </a:pPr>
            <a:endParaRPr lang="ru-RU"/>
          </a:p>
        </p:txBody>
      </p:sp>
      <p:pic>
        <p:nvPicPr>
          <p:cNvPr id="4403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0"/>
            <a:ext cx="5761037"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ru-RU" altLang="ru-RU">
              <a:effectLst/>
            </a:endParaRPr>
          </a:p>
        </p:txBody>
      </p:sp>
      <p:sp>
        <p:nvSpPr>
          <p:cNvPr id="45059" name="Rectangle 3"/>
          <p:cNvSpPr>
            <a:spLocks noGrp="1" noChangeArrowheads="1"/>
          </p:cNvSpPr>
          <p:nvPr>
            <p:ph type="body" sz="half" idx="3"/>
          </p:nvPr>
        </p:nvSpPr>
        <p:spPr>
          <a:xfrm>
            <a:off x="5076825" y="5516563"/>
            <a:ext cx="3609975" cy="1081087"/>
          </a:xfrm>
          <a:noFill/>
          <a:extLst>
            <a:ext uri="{909E8E84-426E-40DD-AFC4-6F175D3DCCD1}">
              <a14:hiddenFill xmlns:a14="http://schemas.microsoft.com/office/drawing/2010/main">
                <a:solidFill>
                  <a:srgbClr val="FFFFFF"/>
                </a:solidFill>
              </a14:hiddenFill>
            </a:ext>
          </a:extLst>
        </p:spPr>
        <p:txBody>
          <a:bodyPr/>
          <a:lstStyle/>
          <a:p>
            <a:pPr algn="ctr">
              <a:buNone/>
            </a:pPr>
            <a:r>
              <a:rPr lang="en-US" altLang="ru-RU" sz="2800" dirty="0">
                <a:effectLst/>
              </a:rPr>
              <a:t>ERCP. Choledocholithiasis.</a:t>
            </a:r>
            <a:endParaRPr lang="ru-RU" altLang="ru-RU" sz="2800" dirty="0">
              <a:effectLst/>
            </a:endParaRPr>
          </a:p>
        </p:txBody>
      </p:sp>
      <p:pic>
        <p:nvPicPr>
          <p:cNvPr id="45060" name="Picture 4" descr="РХПГ"/>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95288" y="260350"/>
            <a:ext cx="4305300" cy="5689600"/>
          </a:xfrm>
        </p:spPr>
      </p:pic>
      <p:pic>
        <p:nvPicPr>
          <p:cNvPr id="45061" name="Picture 5" descr="РХПГ"/>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549275"/>
            <a:ext cx="2757488" cy="4103688"/>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en-US" dirty="0"/>
              <a:t>Treatment</a:t>
            </a:r>
            <a:endParaRPr lang="ru-RU" dirty="0"/>
          </a:p>
        </p:txBody>
      </p:sp>
      <p:sp>
        <p:nvSpPr>
          <p:cNvPr id="30723" name="Rectangle 3"/>
          <p:cNvSpPr>
            <a:spLocks noGrp="1" noChangeArrowheads="1"/>
          </p:cNvSpPr>
          <p:nvPr>
            <p:ph type="body" idx="1"/>
          </p:nvPr>
        </p:nvSpPr>
        <p:spPr>
          <a:xfrm>
            <a:off x="0" y="1268413"/>
            <a:ext cx="9324975" cy="5589587"/>
          </a:xfrm>
        </p:spPr>
        <p:txBody>
          <a:bodyPr/>
          <a:lstStyle/>
          <a:p>
            <a:pPr eaLnBrk="1" hangingPunct="1">
              <a:defRPr/>
            </a:pPr>
            <a:endParaRPr lang="en-US" sz="3400" dirty="0"/>
          </a:p>
          <a:p>
            <a:pPr eaLnBrk="1" hangingPunct="1">
              <a:defRPr/>
            </a:pPr>
            <a:r>
              <a:rPr lang="en-US" sz="3400" dirty="0"/>
              <a:t>ERCP </a:t>
            </a:r>
            <a:r>
              <a:rPr lang="en-US" sz="3400" dirty="0" err="1"/>
              <a:t>sphincterotomy</a:t>
            </a:r>
            <a:r>
              <a:rPr lang="en-US" sz="3400" dirty="0"/>
              <a:t> and </a:t>
            </a:r>
            <a:r>
              <a:rPr lang="en-US" sz="3400" dirty="0" err="1"/>
              <a:t>basketing</a:t>
            </a:r>
            <a:r>
              <a:rPr lang="en-US" sz="3400" dirty="0"/>
              <a:t> (</a:t>
            </a:r>
            <a:r>
              <a:rPr lang="ru-RU" sz="3400" dirty="0"/>
              <a:t>эндоскопическая </a:t>
            </a:r>
            <a:r>
              <a:rPr lang="ru-RU" sz="3400" dirty="0" err="1">
                <a:latin typeface="+mj-lt"/>
              </a:rPr>
              <a:t>папиллосфинктеротомия</a:t>
            </a:r>
            <a:r>
              <a:rPr lang="ru-RU" sz="3400" dirty="0"/>
              <a:t> в сочетании с удалением камней из </a:t>
            </a:r>
            <a:r>
              <a:rPr lang="ru-RU" sz="3400" dirty="0" err="1"/>
              <a:t>холедоха</a:t>
            </a:r>
            <a:r>
              <a:rPr lang="ru-RU" sz="3400" dirty="0"/>
              <a:t> петлей </a:t>
            </a:r>
            <a:r>
              <a:rPr lang="ru-RU" sz="3400" dirty="0" err="1"/>
              <a:t>Дормиа</a:t>
            </a:r>
            <a:r>
              <a:rPr lang="ru-RU" sz="3400" dirty="0"/>
              <a:t>, катетером </a:t>
            </a:r>
            <a:r>
              <a:rPr lang="ru-RU" sz="3400" dirty="0" err="1"/>
              <a:t>Фогарти</a:t>
            </a:r>
            <a:r>
              <a:rPr lang="ru-RU" sz="3400" dirty="0"/>
              <a:t>)</a:t>
            </a:r>
          </a:p>
          <a:p>
            <a:pPr eaLnBrk="1" hangingPunct="1">
              <a:defRPr/>
            </a:pPr>
            <a:r>
              <a:rPr lang="en-US" sz="3400" dirty="0"/>
              <a:t>Laparotomy, </a:t>
            </a:r>
            <a:r>
              <a:rPr lang="en-US" sz="3400" dirty="0" err="1"/>
              <a:t>choledochotomy</a:t>
            </a:r>
            <a:r>
              <a:rPr lang="ru-RU" sz="3400" dirty="0"/>
              <a:t> </a:t>
            </a:r>
            <a:r>
              <a:rPr lang="en-US" sz="3400" dirty="0"/>
              <a:t>are rarely performed.</a:t>
            </a:r>
            <a:endParaRPr lang="ru-RU" sz="3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274638"/>
            <a:ext cx="8229600" cy="511175"/>
          </a:xfrm>
        </p:spPr>
        <p:txBody>
          <a:bodyPr/>
          <a:lstStyle/>
          <a:p>
            <a:pPr eaLnBrk="1" hangingPunct="1">
              <a:defRPr/>
            </a:pPr>
            <a:endParaRPr lang="ru-RU" sz="4000" dirty="0"/>
          </a:p>
        </p:txBody>
      </p:sp>
      <p:sp>
        <p:nvSpPr>
          <p:cNvPr id="18435" name="Rectangle 3"/>
          <p:cNvSpPr>
            <a:spLocks noGrp="1" noChangeArrowheads="1"/>
          </p:cNvSpPr>
          <p:nvPr>
            <p:ph type="body" idx="1"/>
          </p:nvPr>
        </p:nvSpPr>
        <p:spPr>
          <a:xfrm>
            <a:off x="428625" y="1071563"/>
            <a:ext cx="8229600" cy="5470525"/>
          </a:xfrm>
        </p:spPr>
        <p:txBody>
          <a:bodyPr/>
          <a:lstStyle/>
          <a:p>
            <a:pPr eaLnBrk="1" hangingPunct="1">
              <a:defRPr/>
            </a:pPr>
            <a:r>
              <a:rPr lang="ru-RU" sz="2000" dirty="0"/>
              <a:t>Термин "постхолецистэктомический синдром"</a:t>
            </a:r>
            <a:r>
              <a:rPr lang="ru-RU" sz="2000" i="1" dirty="0"/>
              <a:t> </a:t>
            </a:r>
            <a:r>
              <a:rPr lang="ru-RU" sz="2000" dirty="0"/>
              <a:t>(ПХЭС)  - сложный </a:t>
            </a:r>
            <a:r>
              <a:rPr lang="ru-RU" sz="2000" dirty="0" err="1"/>
              <a:t>симптомокомплекс</a:t>
            </a:r>
            <a:r>
              <a:rPr lang="ru-RU" sz="2000" dirty="0"/>
              <a:t>, наблюдающийся у ряда больных, перенесших </a:t>
            </a:r>
            <a:r>
              <a:rPr lang="ru-RU" sz="2000" dirty="0" err="1"/>
              <a:t>холецистэктомию</a:t>
            </a:r>
            <a:r>
              <a:rPr lang="ru-RU" sz="2000" dirty="0"/>
              <a:t>, обусловленный не диагностированными до операции или </a:t>
            </a:r>
            <a:r>
              <a:rPr lang="ru-RU" sz="2000" dirty="0" err="1"/>
              <a:t>развившимися</a:t>
            </a:r>
            <a:r>
              <a:rPr lang="ru-RU" sz="2000" dirty="0"/>
              <a:t> после нее разнообразными заболеваниями желчных протоков, а также других органов и систем организма. </a:t>
            </a:r>
            <a:endParaRPr lang="en-US" sz="2000" dirty="0"/>
          </a:p>
          <a:p>
            <a:pPr eaLnBrk="1" hangingPunct="1">
              <a:defRPr/>
            </a:pPr>
            <a:r>
              <a:rPr lang="en-US" dirty="0" err="1"/>
              <a:t>Postcholecystectomy</a:t>
            </a:r>
            <a:r>
              <a:rPr lang="en-US" dirty="0"/>
              <a:t> syndrome" (PHEC) -complex of symptoms, which is observed in a patients who underwent cholecystectomy, which was caused by a variety of diseases of the bile ducts and other organs, not diagnosed before operation or developed after it. </a:t>
            </a:r>
            <a:r>
              <a:rPr lang="en-US" b="1" dirty="0">
                <a:solidFill>
                  <a:srgbClr val="FF0000"/>
                </a:solidFill>
              </a:rPr>
              <a:t>PHEC is not disease</a:t>
            </a:r>
            <a:r>
              <a:rPr lang="en-US" dirty="0"/>
              <a:t>.</a:t>
            </a: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Rot="1" noChangeArrowheads="1"/>
          </p:cNvSpPr>
          <p:nvPr>
            <p:ph type="title"/>
          </p:nvPr>
        </p:nvSpPr>
        <p:spPr/>
        <p:txBody>
          <a:bodyPr/>
          <a:lstStyle/>
          <a:p>
            <a:pPr eaLnBrk="1" hangingPunct="1">
              <a:defRPr/>
            </a:pPr>
            <a:endParaRPr lang="ru-RU"/>
          </a:p>
        </p:txBody>
      </p:sp>
      <p:pic>
        <p:nvPicPr>
          <p:cNvPr id="47107" name="Picture 5" descr="ЭПС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1913"/>
            <a:ext cx="7632700" cy="66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http://moskovskaya-medicina.ru/sites/default/files/styles/600/public/142926-55rhpg.jpg?itok=fe50lyY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578640" cy="589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81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70FA59-8429-4529-8F6C-360A2A7AE437}"/>
              </a:ext>
            </a:extLst>
          </p:cNvPr>
          <p:cNvSpPr>
            <a:spLocks noGrp="1"/>
          </p:cNvSpPr>
          <p:nvPr>
            <p:ph idx="1"/>
          </p:nvPr>
        </p:nvSpPr>
        <p:spPr>
          <a:xfrm>
            <a:off x="457200" y="620688"/>
            <a:ext cx="8229600" cy="5505475"/>
          </a:xfrm>
        </p:spPr>
        <p:txBody>
          <a:bodyPr/>
          <a:lstStyle/>
          <a:p>
            <a:pPr marL="0" indent="0">
              <a:buNone/>
            </a:pPr>
            <a:r>
              <a:rPr lang="en-US" sz="3600" dirty="0"/>
              <a:t>If stones in the common bile duct cannot be removed using</a:t>
            </a:r>
            <a:r>
              <a:rPr lang="ru-RU" sz="3600" dirty="0"/>
              <a:t> </a:t>
            </a:r>
            <a:r>
              <a:rPr lang="en-US" sz="3600" dirty="0"/>
              <a:t>ERCP and endoscopic </a:t>
            </a:r>
            <a:r>
              <a:rPr lang="en-US" sz="3600" dirty="0" err="1"/>
              <a:t>papillosphincterotomy</a:t>
            </a:r>
            <a:r>
              <a:rPr lang="en-US" sz="3600" dirty="0"/>
              <a:t>, then laparotomy, removal of stones from the common bile duct, will be performed. After that, a T-shaped drainage (Kera drainage) is established in the common bile duct and the operation is completed.</a:t>
            </a:r>
            <a:endParaRPr lang="ru-RU" sz="3600" dirty="0"/>
          </a:p>
        </p:txBody>
      </p:sp>
    </p:spTree>
    <p:extLst>
      <p:ext uri="{BB962C8B-B14F-4D97-AF65-F5344CB8AC3E}">
        <p14:creationId xmlns:p14="http://schemas.microsoft.com/office/powerpoint/2010/main" val="897908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5"/>
          <p:cNvSpPr>
            <a:spLocks noGrp="1" noRot="1" noChangeArrowheads="1"/>
          </p:cNvSpPr>
          <p:nvPr>
            <p:ph type="title"/>
          </p:nvPr>
        </p:nvSpPr>
        <p:spPr/>
        <p:txBody>
          <a:bodyPr/>
          <a:lstStyle/>
          <a:p>
            <a:pPr eaLnBrk="1" hangingPunct="1">
              <a:defRPr/>
            </a:pPr>
            <a:endParaRPr lang="ru-RU"/>
          </a:p>
        </p:txBody>
      </p:sp>
      <p:pic>
        <p:nvPicPr>
          <p:cNvPr id="4813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8538" y="0"/>
            <a:ext cx="5616575"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Grp="1" noRot="1" noChangeArrowheads="1"/>
          </p:cNvSpPr>
          <p:nvPr>
            <p:ph type="title"/>
          </p:nvPr>
        </p:nvSpPr>
        <p:spPr/>
        <p:txBody>
          <a:bodyPr/>
          <a:lstStyle/>
          <a:p>
            <a:pPr eaLnBrk="1" hangingPunct="1">
              <a:defRPr/>
            </a:pPr>
            <a:endParaRPr lang="ru-RU"/>
          </a:p>
        </p:txBody>
      </p:sp>
      <p:pic>
        <p:nvPicPr>
          <p:cNvPr id="4915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8175" y="0"/>
            <a:ext cx="5400675"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Rot="1" noChangeArrowheads="1"/>
          </p:cNvSpPr>
          <p:nvPr>
            <p:ph type="title"/>
          </p:nvPr>
        </p:nvSpPr>
        <p:spPr/>
        <p:txBody>
          <a:bodyPr/>
          <a:lstStyle/>
          <a:p>
            <a:pPr eaLnBrk="1" hangingPunct="1">
              <a:defRPr/>
            </a:pPr>
            <a:endParaRPr lang="ru-RU"/>
          </a:p>
        </p:txBody>
      </p:sp>
      <p:pic>
        <p:nvPicPr>
          <p:cNvPr id="501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0"/>
            <a:ext cx="5472112"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Rot="1" noChangeArrowheads="1"/>
          </p:cNvSpPr>
          <p:nvPr>
            <p:ph type="title"/>
          </p:nvPr>
        </p:nvSpPr>
        <p:spPr/>
        <p:txBody>
          <a:bodyPr/>
          <a:lstStyle/>
          <a:p>
            <a:pPr eaLnBrk="1" hangingPunct="1">
              <a:defRPr/>
            </a:pPr>
            <a:endParaRPr lang="ru-RU"/>
          </a:p>
        </p:txBody>
      </p:sp>
      <p:pic>
        <p:nvPicPr>
          <p:cNvPr id="501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0"/>
            <a:ext cx="5472112"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00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Grp="1" noRot="1" noChangeArrowheads="1"/>
          </p:cNvSpPr>
          <p:nvPr>
            <p:ph type="title"/>
          </p:nvPr>
        </p:nvSpPr>
        <p:spPr/>
        <p:txBody>
          <a:bodyPr/>
          <a:lstStyle/>
          <a:p>
            <a:pPr eaLnBrk="1" hangingPunct="1">
              <a:defRPr/>
            </a:pPr>
            <a:endParaRPr lang="ru-RU"/>
          </a:p>
        </p:txBody>
      </p:sp>
      <p:pic>
        <p:nvPicPr>
          <p:cNvPr id="5120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defRPr/>
            </a:pPr>
            <a:r>
              <a:rPr lang="en-US" dirty="0"/>
              <a:t>Stenosis of the </a:t>
            </a:r>
            <a:r>
              <a:rPr lang="en-US" dirty="0" err="1"/>
              <a:t>Vater</a:t>
            </a:r>
            <a:r>
              <a:rPr lang="en-US" dirty="0"/>
              <a:t> papilla</a:t>
            </a:r>
            <a:endParaRPr lang="ru-RU" dirty="0"/>
          </a:p>
        </p:txBody>
      </p:sp>
      <p:sp>
        <p:nvSpPr>
          <p:cNvPr id="61443" name="Rectangle 3"/>
          <p:cNvSpPr>
            <a:spLocks noGrp="1" noChangeArrowheads="1"/>
          </p:cNvSpPr>
          <p:nvPr>
            <p:ph type="body" idx="1"/>
          </p:nvPr>
        </p:nvSpPr>
        <p:spPr/>
        <p:txBody>
          <a:bodyPr/>
          <a:lstStyle/>
          <a:p>
            <a:pPr marL="0" indent="0" eaLnBrk="1" hangingPunct="1">
              <a:buNone/>
              <a:defRPr/>
            </a:pPr>
            <a:r>
              <a:rPr lang="en-US" dirty="0"/>
              <a:t>By etiology: primary, secondary</a:t>
            </a:r>
          </a:p>
          <a:p>
            <a:pPr marL="0" indent="0" eaLnBrk="1" hangingPunct="1">
              <a:buNone/>
              <a:defRPr/>
            </a:pPr>
            <a:r>
              <a:rPr lang="en-US" dirty="0"/>
              <a:t>By prevalence: isolated, extended</a:t>
            </a:r>
          </a:p>
          <a:p>
            <a:pPr marL="0" indent="0" eaLnBrk="1" hangingPunct="1">
              <a:buNone/>
              <a:defRPr/>
            </a:pPr>
            <a:r>
              <a:rPr lang="en-US" dirty="0"/>
              <a:t>By the degree of narrowing</a:t>
            </a:r>
            <a:r>
              <a:rPr lang="ru-RU" dirty="0"/>
              <a:t>:</a:t>
            </a:r>
            <a:endParaRPr lang="en-US" dirty="0"/>
          </a:p>
          <a:p>
            <a:pPr marL="609600" indent="-609600" eaLnBrk="1" hangingPunct="1">
              <a:defRPr/>
            </a:pPr>
            <a:r>
              <a:rPr lang="en-US" dirty="0"/>
              <a:t>1 degree diameter BDS more than 3 mm</a:t>
            </a:r>
          </a:p>
          <a:p>
            <a:pPr marL="609600" indent="-609600" eaLnBrk="1" hangingPunct="1">
              <a:defRPr/>
            </a:pPr>
            <a:r>
              <a:rPr lang="en-US" dirty="0"/>
              <a:t>2 degree diameter 1-3 mm</a:t>
            </a:r>
          </a:p>
          <a:p>
            <a:pPr marL="609600" indent="-609600" eaLnBrk="1" hangingPunct="1">
              <a:defRPr/>
            </a:pPr>
            <a:r>
              <a:rPr lang="en-US" dirty="0"/>
              <a:t>3 degree diameter is less than 1mm.</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251520" y="260648"/>
            <a:ext cx="8713093" cy="6597352"/>
          </a:xfrm>
        </p:spPr>
        <p:txBody>
          <a:bodyPr/>
          <a:lstStyle/>
          <a:p>
            <a:pPr algn="ctr" eaLnBrk="1" hangingPunct="1">
              <a:buNone/>
              <a:defRPr/>
            </a:pPr>
            <a:r>
              <a:rPr lang="en-US" sz="4400" dirty="0"/>
              <a:t>Clinic stenosis of </a:t>
            </a:r>
            <a:r>
              <a:rPr lang="en-US" sz="4400" dirty="0" err="1"/>
              <a:t>Vater</a:t>
            </a:r>
            <a:r>
              <a:rPr lang="en-US" sz="4400" dirty="0"/>
              <a:t> papilla</a:t>
            </a:r>
            <a:r>
              <a:rPr lang="ru-RU" sz="4400" dirty="0"/>
              <a:t>:</a:t>
            </a:r>
          </a:p>
          <a:p>
            <a:pPr eaLnBrk="1" hangingPunct="1">
              <a:defRPr/>
            </a:pPr>
            <a:r>
              <a:rPr lang="en-US" sz="4400" dirty="0"/>
              <a:t>Pain in the right hypochondrium</a:t>
            </a:r>
          </a:p>
          <a:p>
            <a:pPr eaLnBrk="1" hangingPunct="1">
              <a:defRPr/>
            </a:pPr>
            <a:r>
              <a:rPr lang="en-US" sz="4400" dirty="0"/>
              <a:t>Obstructive jaundice</a:t>
            </a:r>
          </a:p>
          <a:p>
            <a:pPr eaLnBrk="1" hangingPunct="1">
              <a:defRPr/>
            </a:pPr>
            <a:r>
              <a:rPr lang="en-US" sz="4400" dirty="0"/>
              <a:t>Cholangitis</a:t>
            </a:r>
          </a:p>
          <a:p>
            <a:pPr eaLnBrk="1" hangingPunct="1">
              <a:defRPr/>
            </a:pPr>
            <a:r>
              <a:rPr lang="en-US" sz="4400" dirty="0"/>
              <a:t>Perhaps the development of pancreatitis</a:t>
            </a:r>
            <a:endParaRPr lang="ru-RU"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67544" y="928688"/>
            <a:ext cx="8155756" cy="5378450"/>
          </a:xfrm>
        </p:spPr>
        <p:txBody>
          <a:bodyPr/>
          <a:lstStyle/>
          <a:p>
            <a:pPr marL="609600" indent="-609600" eaLnBrk="1" hangingPunct="1">
              <a:defRPr/>
            </a:pPr>
            <a:r>
              <a:rPr lang="en-US" sz="4400" dirty="0"/>
              <a:t>Symptoms of </a:t>
            </a:r>
            <a:r>
              <a:rPr lang="en-US" sz="4400" dirty="0" err="1"/>
              <a:t>postcholecystectomy</a:t>
            </a:r>
            <a:r>
              <a:rPr lang="en-US" sz="4400" dirty="0"/>
              <a:t> syndrome</a:t>
            </a:r>
            <a:r>
              <a:rPr lang="ru-RU" sz="4400" dirty="0"/>
              <a:t>:</a:t>
            </a:r>
          </a:p>
          <a:p>
            <a:pPr marL="609600" indent="-609600" eaLnBrk="1" hangingPunct="1">
              <a:defRPr/>
            </a:pPr>
            <a:endParaRPr lang="ru-RU" dirty="0"/>
          </a:p>
          <a:p>
            <a:pPr marL="609600" indent="-609600" algn="l" eaLnBrk="1" hangingPunct="1">
              <a:buFontTx/>
              <a:buAutoNum type="arabicPeriod"/>
              <a:defRPr/>
            </a:pPr>
            <a:r>
              <a:rPr lang="en-US" sz="3600" dirty="0"/>
              <a:t>Persistent pain in the upper right abdomen</a:t>
            </a:r>
          </a:p>
          <a:p>
            <a:pPr marL="609600" indent="-609600" algn="l" eaLnBrk="1" hangingPunct="1">
              <a:buFontTx/>
              <a:buAutoNum type="arabicPeriod"/>
              <a:defRPr/>
            </a:pPr>
            <a:r>
              <a:rPr lang="en-US" sz="3600" dirty="0"/>
              <a:t>Dyspepsia, nausea and vomiting</a:t>
            </a:r>
          </a:p>
          <a:p>
            <a:pPr marL="609600" indent="-609600" algn="l" eaLnBrk="1" hangingPunct="1">
              <a:buFontTx/>
              <a:buAutoNum type="arabicPeriod"/>
              <a:defRPr/>
            </a:pPr>
            <a:r>
              <a:rPr lang="en-US" sz="3600" dirty="0"/>
              <a:t>Jaundice</a:t>
            </a:r>
            <a:endParaRPr lang="ru-RU" sz="3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lstStyle/>
          <a:p>
            <a:pPr>
              <a:defRPr/>
            </a:pPr>
            <a:endParaRPr lang="ru-RU"/>
          </a:p>
        </p:txBody>
      </p:sp>
      <p:pic>
        <p:nvPicPr>
          <p:cNvPr id="54275" name="Содержимое 14" descr="Стеноз терм.отд.хол.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86063" y="214313"/>
            <a:ext cx="3714750" cy="5138737"/>
          </a:xfrm>
        </p:spPr>
      </p:pic>
      <p:sp>
        <p:nvSpPr>
          <p:cNvPr id="14" name="Текст 13"/>
          <p:cNvSpPr>
            <a:spLocks noGrp="1"/>
          </p:cNvSpPr>
          <p:nvPr>
            <p:ph type="body" sz="half" idx="2"/>
          </p:nvPr>
        </p:nvSpPr>
        <p:spPr>
          <a:xfrm>
            <a:off x="179512" y="5429250"/>
            <a:ext cx="8712968" cy="1143000"/>
          </a:xfrm>
        </p:spPr>
        <p:txBody>
          <a:bodyPr/>
          <a:lstStyle/>
          <a:p>
            <a:pPr algn="ctr">
              <a:buNone/>
              <a:defRPr/>
            </a:pPr>
            <a:r>
              <a:rPr lang="en-US" sz="3000" dirty="0"/>
              <a:t>ERCP. Stenosis of the terminal part of the common bile duct. Narrowing it in the form of a "writing" pen.</a:t>
            </a:r>
            <a:endParaRPr lang="ru-RU" sz="3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85655175-AC45-455C-971B-F400BCD7A218}"/>
              </a:ext>
            </a:extLst>
          </p:cNvPr>
          <p:cNvSpPr>
            <a:spLocks noGrp="1"/>
          </p:cNvSpPr>
          <p:nvPr>
            <p:ph type="body" sz="half" idx="2"/>
          </p:nvPr>
        </p:nvSpPr>
        <p:spPr>
          <a:xfrm>
            <a:off x="457200" y="476672"/>
            <a:ext cx="8229600" cy="5649491"/>
          </a:xfrm>
        </p:spPr>
        <p:txBody>
          <a:bodyPr/>
          <a:lstStyle/>
          <a:p>
            <a:pPr marL="0" indent="0">
              <a:buNone/>
            </a:pPr>
            <a:r>
              <a:rPr lang="en-US" sz="3600" dirty="0"/>
              <a:t>An alternative method of treating stenosis of the large duodenal papilla </a:t>
            </a:r>
            <a:r>
              <a:rPr lang="ru-RU" sz="3600" dirty="0"/>
              <a:t>– </a:t>
            </a:r>
            <a:r>
              <a:rPr lang="en-US" sz="3600" dirty="0"/>
              <a:t> laparotomy, duodenotomy, </a:t>
            </a:r>
            <a:r>
              <a:rPr lang="en-US" sz="3600" dirty="0" err="1"/>
              <a:t>transduodeal</a:t>
            </a:r>
            <a:r>
              <a:rPr lang="en-US" sz="3600" dirty="0"/>
              <a:t> </a:t>
            </a:r>
            <a:r>
              <a:rPr lang="en-US" sz="3600" dirty="0" err="1"/>
              <a:t>papillosphincterotomy</a:t>
            </a:r>
            <a:r>
              <a:rPr lang="en-US" sz="3600" dirty="0"/>
              <a:t>, and the application of </a:t>
            </a:r>
            <a:r>
              <a:rPr lang="en-US" sz="3600" dirty="0" err="1"/>
              <a:t>choledochoduodenoanastomosis</a:t>
            </a:r>
            <a:r>
              <a:rPr lang="en-US" sz="3600" dirty="0"/>
              <a:t>.</a:t>
            </a:r>
            <a:endParaRPr lang="ru-RU" sz="3600" dirty="0"/>
          </a:p>
        </p:txBody>
      </p:sp>
    </p:spTree>
    <p:extLst>
      <p:ext uri="{BB962C8B-B14F-4D97-AF65-F5344CB8AC3E}">
        <p14:creationId xmlns:p14="http://schemas.microsoft.com/office/powerpoint/2010/main" val="2225444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Grp="1" noRot="1" noChangeArrowheads="1"/>
          </p:cNvSpPr>
          <p:nvPr>
            <p:ph type="title"/>
          </p:nvPr>
        </p:nvSpPr>
        <p:spPr/>
        <p:txBody>
          <a:bodyPr/>
          <a:lstStyle/>
          <a:p>
            <a:pPr eaLnBrk="1" hangingPunct="1">
              <a:defRPr/>
            </a:pPr>
            <a:endParaRPr lang="ru-RU"/>
          </a:p>
        </p:txBody>
      </p:sp>
      <p:pic>
        <p:nvPicPr>
          <p:cNvPr id="5529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0"/>
            <a:ext cx="6767513"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Rot="1" noChangeArrowheads="1"/>
          </p:cNvSpPr>
          <p:nvPr>
            <p:ph type="title"/>
          </p:nvPr>
        </p:nvSpPr>
        <p:spPr/>
        <p:txBody>
          <a:bodyPr/>
          <a:lstStyle/>
          <a:p>
            <a:pPr eaLnBrk="1" hangingPunct="1">
              <a:defRPr/>
            </a:pPr>
            <a:endParaRPr lang="ru-RU"/>
          </a:p>
        </p:txBody>
      </p:sp>
      <p:pic>
        <p:nvPicPr>
          <p:cNvPr id="563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0"/>
            <a:ext cx="6551613"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Rot="1" noChangeArrowheads="1"/>
          </p:cNvSpPr>
          <p:nvPr>
            <p:ph type="title"/>
          </p:nvPr>
        </p:nvSpPr>
        <p:spPr/>
        <p:txBody>
          <a:bodyPr/>
          <a:lstStyle/>
          <a:p>
            <a:pPr eaLnBrk="1" hangingPunct="1">
              <a:defRPr/>
            </a:pPr>
            <a:endParaRPr lang="ru-RU"/>
          </a:p>
        </p:txBody>
      </p:sp>
      <p:pic>
        <p:nvPicPr>
          <p:cNvPr id="5734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0"/>
            <a:ext cx="6337300"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Rot="1" noChangeArrowheads="1"/>
          </p:cNvSpPr>
          <p:nvPr>
            <p:ph type="title"/>
          </p:nvPr>
        </p:nvSpPr>
        <p:spPr/>
        <p:txBody>
          <a:bodyPr/>
          <a:lstStyle/>
          <a:p>
            <a:pPr eaLnBrk="1" hangingPunct="1">
              <a:defRPr/>
            </a:pPr>
            <a:endParaRPr lang="ru-RU"/>
          </a:p>
        </p:txBody>
      </p:sp>
      <p:pic>
        <p:nvPicPr>
          <p:cNvPr id="583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0"/>
            <a:ext cx="5545137"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457200" y="188913"/>
            <a:ext cx="8229600" cy="6669087"/>
          </a:xfrm>
        </p:spPr>
        <p:txBody>
          <a:bodyPr/>
          <a:lstStyle/>
          <a:p>
            <a:pPr algn="ctr" eaLnBrk="1" hangingPunct="1">
              <a:buNone/>
              <a:defRPr/>
            </a:pPr>
            <a:r>
              <a:rPr lang="en-US" sz="4400" dirty="0">
                <a:effectLst/>
              </a:rPr>
              <a:t>Insufficiency</a:t>
            </a:r>
            <a:r>
              <a:rPr lang="ru-RU" sz="4400" dirty="0"/>
              <a:t> </a:t>
            </a:r>
            <a:r>
              <a:rPr lang="en-US" sz="4400" dirty="0"/>
              <a:t>of </a:t>
            </a:r>
            <a:r>
              <a:rPr lang="en-US" sz="4400" dirty="0" err="1"/>
              <a:t>Vater</a:t>
            </a:r>
            <a:r>
              <a:rPr lang="en-US" sz="4400" dirty="0"/>
              <a:t> papilla</a:t>
            </a:r>
            <a:endParaRPr lang="ru-RU" sz="4400" dirty="0"/>
          </a:p>
          <a:p>
            <a:pPr eaLnBrk="1" hangingPunct="1">
              <a:defRPr/>
            </a:pPr>
            <a:r>
              <a:rPr lang="en-US" sz="4000" dirty="0"/>
              <a:t>Functional </a:t>
            </a:r>
            <a:endParaRPr lang="ru-RU" sz="4000" dirty="0"/>
          </a:p>
          <a:p>
            <a:pPr eaLnBrk="1" hangingPunct="1">
              <a:defRPr/>
            </a:pPr>
            <a:r>
              <a:rPr lang="en-US" sz="4000" dirty="0"/>
              <a:t>Organic</a:t>
            </a:r>
            <a:endParaRPr lang="ru-RU" sz="4000" dirty="0"/>
          </a:p>
          <a:p>
            <a:pPr algn="ctr" eaLnBrk="1" hangingPunct="1">
              <a:buNone/>
              <a:defRPr/>
            </a:pPr>
            <a:r>
              <a:rPr lang="en-US" sz="4400" dirty="0"/>
              <a:t>Clinic</a:t>
            </a:r>
            <a:endParaRPr lang="ru-RU" sz="4400" dirty="0"/>
          </a:p>
          <a:p>
            <a:pPr eaLnBrk="1" hangingPunct="1">
              <a:defRPr/>
            </a:pPr>
            <a:r>
              <a:rPr lang="en-US" sz="4000" dirty="0"/>
              <a:t>Pain in the right hypochondrium</a:t>
            </a:r>
          </a:p>
          <a:p>
            <a:pPr eaLnBrk="1" hangingPunct="1">
              <a:defRPr/>
            </a:pPr>
            <a:r>
              <a:rPr lang="en-US" sz="4000" dirty="0"/>
              <a:t>Obstructive jaundice</a:t>
            </a:r>
          </a:p>
          <a:p>
            <a:pPr eaLnBrk="1" hangingPunct="1">
              <a:defRPr/>
            </a:pPr>
            <a:r>
              <a:rPr lang="en-US" sz="4000" dirty="0"/>
              <a:t>Cholangitis</a:t>
            </a:r>
            <a:endParaRPr lang="ru-RU" sz="4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457200" y="274638"/>
            <a:ext cx="8229600"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z="4000" dirty="0">
                <a:effectLst/>
                <a:latin typeface="Arial" charset="0"/>
              </a:rPr>
              <a:t>Insufficiency of </a:t>
            </a:r>
            <a:r>
              <a:rPr lang="en-US" altLang="ru-RU" sz="4000" dirty="0" err="1">
                <a:effectLst/>
                <a:latin typeface="Arial" charset="0"/>
              </a:rPr>
              <a:t>Vater</a:t>
            </a:r>
            <a:r>
              <a:rPr lang="en-US" altLang="ru-RU" sz="4000" dirty="0">
                <a:effectLst/>
                <a:latin typeface="Arial" charset="0"/>
              </a:rPr>
              <a:t> papilla</a:t>
            </a:r>
          </a:p>
        </p:txBody>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effectLst/>
            </a:endParaRPr>
          </a:p>
        </p:txBody>
      </p:sp>
      <p:pic>
        <p:nvPicPr>
          <p:cNvPr id="60420" name="Picture 4" descr="IMG_65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25" y="1125538"/>
            <a:ext cx="4983163"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350"/>
            <a:ext cx="8229600" cy="1584474"/>
          </a:xfrm>
        </p:spPr>
        <p:txBody>
          <a:bodyPr/>
          <a:lstStyle/>
          <a:p>
            <a:pPr>
              <a:defRPr/>
            </a:pPr>
            <a:r>
              <a:rPr lang="en-US" sz="4000" dirty="0"/>
              <a:t>Surgical treatment options for</a:t>
            </a:r>
            <a:r>
              <a:rPr lang="ru-RU" sz="4000" dirty="0"/>
              <a:t> </a:t>
            </a:r>
            <a:r>
              <a:rPr lang="en-US" sz="4000" dirty="0" err="1"/>
              <a:t>i</a:t>
            </a:r>
            <a:r>
              <a:rPr lang="ru-RU" sz="4000" dirty="0" err="1">
                <a:effectLst/>
              </a:rPr>
              <a:t>nsufficiency</a:t>
            </a:r>
            <a:r>
              <a:rPr lang="ru-RU" sz="4000" dirty="0">
                <a:effectLst/>
              </a:rPr>
              <a:t> </a:t>
            </a:r>
            <a:r>
              <a:rPr lang="ru-RU" sz="4000" dirty="0" err="1">
                <a:effectLst/>
              </a:rPr>
              <a:t>of</a:t>
            </a:r>
            <a:r>
              <a:rPr lang="ru-RU" sz="4000" dirty="0">
                <a:effectLst/>
              </a:rPr>
              <a:t> </a:t>
            </a:r>
            <a:r>
              <a:rPr lang="ru-RU" sz="4000" dirty="0" err="1">
                <a:effectLst/>
              </a:rPr>
              <a:t>Vater</a:t>
            </a:r>
            <a:r>
              <a:rPr lang="ru-RU" sz="4000" dirty="0">
                <a:effectLst/>
              </a:rPr>
              <a:t> </a:t>
            </a:r>
            <a:r>
              <a:rPr lang="ru-RU" sz="4000" dirty="0" err="1">
                <a:effectLst/>
              </a:rPr>
              <a:t>papilla</a:t>
            </a:r>
            <a:br>
              <a:rPr lang="ru-RU" dirty="0">
                <a:effectLst/>
              </a:rPr>
            </a:br>
            <a:endParaRPr lang="ru-RU" sz="3600" dirty="0"/>
          </a:p>
        </p:txBody>
      </p:sp>
      <p:sp>
        <p:nvSpPr>
          <p:cNvPr id="3" name="Объект 2"/>
          <p:cNvSpPr>
            <a:spLocks noGrp="1"/>
          </p:cNvSpPr>
          <p:nvPr>
            <p:ph idx="1"/>
          </p:nvPr>
        </p:nvSpPr>
        <p:spPr>
          <a:xfrm>
            <a:off x="457200" y="1916113"/>
            <a:ext cx="8229600" cy="4681537"/>
          </a:xfrm>
        </p:spPr>
        <p:txBody>
          <a:bodyPr/>
          <a:lstStyle/>
          <a:p>
            <a:pPr>
              <a:defRPr/>
            </a:pPr>
            <a:r>
              <a:rPr lang="en-US" sz="3000" dirty="0"/>
              <a:t>Alcohol-</a:t>
            </a:r>
            <a:r>
              <a:rPr lang="en-US" sz="3000" dirty="0" err="1"/>
              <a:t>novocaine</a:t>
            </a:r>
            <a:r>
              <a:rPr lang="en-US" sz="3000" dirty="0"/>
              <a:t> blockade of the solar plexus - the introduction of 10 ml of a 0.5% solution of </a:t>
            </a:r>
            <a:r>
              <a:rPr lang="en-US" sz="3000" dirty="0" err="1"/>
              <a:t>novocaine</a:t>
            </a:r>
            <a:r>
              <a:rPr lang="en-US" sz="3000" dirty="0"/>
              <a:t> and 3-4 ml of 70% alcohol into the retroperitoneal space and along the right celiac nerve;</a:t>
            </a:r>
          </a:p>
          <a:p>
            <a:pPr>
              <a:defRPr/>
            </a:pPr>
            <a:r>
              <a:rPr lang="en-US" sz="3000" dirty="0"/>
              <a:t>Surgery on the celiac nerves - resection or intersection of the celiac nerves, bilateral sympathectomy, removal of the nodes of the solar plexus.</a:t>
            </a:r>
            <a:endParaRPr lang="ru-RU" sz="3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0" y="0"/>
            <a:ext cx="9144000" cy="6858000"/>
          </a:xfrm>
        </p:spPr>
        <p:txBody>
          <a:bodyPr/>
          <a:lstStyle/>
          <a:p>
            <a:pPr algn="ctr" eaLnBrk="1" hangingPunct="1">
              <a:buNone/>
              <a:defRPr/>
            </a:pPr>
            <a:r>
              <a:rPr lang="en-US" sz="2800" b="1" dirty="0"/>
              <a:t>CHOLANGITIS CLASSIFICATION</a:t>
            </a:r>
          </a:p>
          <a:p>
            <a:pPr eaLnBrk="1" hangingPunct="1">
              <a:buFont typeface="Wingdings" pitchFamily="2" charset="2"/>
              <a:buNone/>
              <a:defRPr/>
            </a:pPr>
            <a:r>
              <a:rPr lang="en-US" sz="2800" b="1" dirty="0"/>
              <a:t>I</a:t>
            </a:r>
            <a:r>
              <a:rPr lang="ru-RU" sz="2800" b="1" dirty="0"/>
              <a:t>. по этиологии:</a:t>
            </a:r>
            <a:r>
              <a:rPr lang="ru-RU" sz="2800" dirty="0"/>
              <a:t>   бактериальные,   гельминтозные,   </a:t>
            </a:r>
            <a:r>
              <a:rPr lang="ru-RU" sz="2800" dirty="0" err="1"/>
              <a:t>токсикоаллергические</a:t>
            </a:r>
            <a:r>
              <a:rPr lang="ru-RU" sz="2800" dirty="0"/>
              <a:t>, вирусные, аутоиммунные;</a:t>
            </a:r>
            <a:endParaRPr lang="en-US" sz="2800" b="1" dirty="0"/>
          </a:p>
          <a:p>
            <a:pPr eaLnBrk="1" hangingPunct="1">
              <a:buFont typeface="Wingdings" pitchFamily="2" charset="2"/>
              <a:buNone/>
              <a:defRPr/>
            </a:pPr>
            <a:r>
              <a:rPr lang="en-US" sz="2800" b="1" dirty="0"/>
              <a:t>II</a:t>
            </a:r>
            <a:r>
              <a:rPr lang="ru-RU" sz="2800" b="1" dirty="0"/>
              <a:t>. по патогенезу: </a:t>
            </a:r>
            <a:endParaRPr lang="ru-RU" sz="2800" dirty="0"/>
          </a:p>
          <a:p>
            <a:pPr eaLnBrk="1" hangingPunct="1">
              <a:buFont typeface="Wingdings" pitchFamily="2" charset="2"/>
              <a:buNone/>
              <a:defRPr/>
            </a:pPr>
            <a:r>
              <a:rPr lang="ru-RU" sz="2800" dirty="0"/>
              <a:t>а) первичные (первично-</a:t>
            </a:r>
            <a:r>
              <a:rPr lang="ru-RU" sz="2800" dirty="0" err="1"/>
              <a:t>склерозирующие</a:t>
            </a:r>
            <a:r>
              <a:rPr lang="ru-RU" sz="2800" dirty="0"/>
              <a:t>, аутоиммунные)</a:t>
            </a:r>
          </a:p>
          <a:p>
            <a:pPr eaLnBrk="1" hangingPunct="1">
              <a:buFont typeface="Wingdings" pitchFamily="2" charset="2"/>
              <a:buNone/>
              <a:defRPr/>
            </a:pPr>
            <a:r>
              <a:rPr lang="ru-RU" sz="2800" dirty="0"/>
              <a:t>б) вторичные (бактериальные, гельминтозные и т. д.)</a:t>
            </a:r>
            <a:endParaRPr lang="en-US" sz="2800" b="1" dirty="0"/>
          </a:p>
          <a:p>
            <a:pPr eaLnBrk="1" hangingPunct="1">
              <a:buFont typeface="Wingdings" pitchFamily="2" charset="2"/>
              <a:buNone/>
              <a:defRPr/>
            </a:pPr>
            <a:r>
              <a:rPr lang="en-US" sz="2800" b="1" dirty="0"/>
              <a:t>III</a:t>
            </a:r>
            <a:r>
              <a:rPr lang="ru-RU" sz="2800" b="1" dirty="0"/>
              <a:t>. по течению: </a:t>
            </a:r>
            <a:endParaRPr lang="ru-RU" sz="2800" dirty="0"/>
          </a:p>
          <a:p>
            <a:pPr eaLnBrk="1" hangingPunct="1">
              <a:buFont typeface="Wingdings" pitchFamily="2" charset="2"/>
              <a:buNone/>
              <a:defRPr/>
            </a:pPr>
            <a:r>
              <a:rPr lang="ru-RU" sz="2800" dirty="0"/>
              <a:t>а) острые          б)  хронические;</a:t>
            </a:r>
            <a:endParaRPr lang="en-US" sz="2800" b="1" dirty="0"/>
          </a:p>
          <a:p>
            <a:pPr eaLnBrk="1" hangingPunct="1">
              <a:buFont typeface="Wingdings" pitchFamily="2" charset="2"/>
              <a:buNone/>
              <a:defRPr/>
            </a:pPr>
            <a:r>
              <a:rPr lang="en-US" sz="2800" b="1" dirty="0"/>
              <a:t>IV</a:t>
            </a:r>
            <a:r>
              <a:rPr lang="ru-RU" sz="2800" b="1" dirty="0"/>
              <a:t>. по характеру морфологических изменений: </a:t>
            </a:r>
            <a:endParaRPr lang="ru-RU" sz="2800" dirty="0"/>
          </a:p>
          <a:p>
            <a:pPr eaLnBrk="1" hangingPunct="1">
              <a:buFont typeface="Wingdings" pitchFamily="2" charset="2"/>
              <a:buNone/>
              <a:defRPr/>
            </a:pPr>
            <a:r>
              <a:rPr lang="ru-RU" sz="2800" dirty="0"/>
              <a:t>а) острый холангит: катаральный, флегмонозный, флегмонозно-язвенный, гангренозный; </a:t>
            </a:r>
          </a:p>
          <a:p>
            <a:pPr eaLnBrk="1" hangingPunct="1">
              <a:buFont typeface="Wingdings" pitchFamily="2" charset="2"/>
              <a:buNone/>
              <a:defRPr/>
            </a:pPr>
            <a:r>
              <a:rPr lang="ru-RU" sz="2800" dirty="0"/>
              <a:t>б) хронический холангит: пролиферативный, </a:t>
            </a:r>
            <a:r>
              <a:rPr lang="ru-RU" sz="2800" dirty="0" err="1"/>
              <a:t>фиброзирущий</a:t>
            </a:r>
            <a:r>
              <a:rPr lang="ru-RU" sz="2800" dirty="0"/>
              <a:t>, </a:t>
            </a:r>
            <a:r>
              <a:rPr lang="ru-RU" sz="2800" dirty="0" err="1"/>
              <a:t>стенозирующий</a:t>
            </a:r>
            <a:r>
              <a:rPr lang="ru-RU" sz="2800" dirty="0"/>
              <a:t>;</a:t>
            </a:r>
            <a:endParaRPr lang="en-US"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075240" cy="5433467"/>
          </a:xfrm>
        </p:spPr>
        <p:txBody>
          <a:bodyPr/>
          <a:lstStyle/>
          <a:p>
            <a:r>
              <a:rPr lang="en-US" sz="4000" dirty="0">
                <a:effectLst/>
              </a:rPr>
              <a:t>Symptoms occur in about 5 to 40 percent of patients who undergo cholecystectomy</a:t>
            </a:r>
            <a:r>
              <a:rPr lang="ru-RU" sz="4000" dirty="0">
                <a:effectLst/>
              </a:rPr>
              <a:t>.</a:t>
            </a:r>
            <a:endParaRPr lang="en-US" sz="4000" dirty="0">
              <a:effectLst/>
            </a:endParaRPr>
          </a:p>
          <a:p>
            <a:pPr marL="0" indent="0">
              <a:buNone/>
            </a:pPr>
            <a:endParaRPr lang="en-US" sz="4000" dirty="0">
              <a:effectLst/>
            </a:endParaRPr>
          </a:p>
          <a:p>
            <a:r>
              <a:rPr lang="en-US" sz="4000" dirty="0">
                <a:effectLst/>
              </a:rPr>
              <a:t>The ratio of sick men and women is 1-5</a:t>
            </a:r>
            <a:r>
              <a:rPr lang="ru-RU" sz="4000" dirty="0">
                <a:effectLst/>
              </a:rPr>
              <a:t>. </a:t>
            </a:r>
            <a:endParaRPr lang="ru-RU" sz="4000" dirty="0"/>
          </a:p>
        </p:txBody>
      </p:sp>
    </p:spTree>
    <p:extLst>
      <p:ext uri="{BB962C8B-B14F-4D97-AF65-F5344CB8AC3E}">
        <p14:creationId xmlns:p14="http://schemas.microsoft.com/office/powerpoint/2010/main" val="38520056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0" y="0"/>
            <a:ext cx="9144000" cy="6858000"/>
          </a:xfrm>
        </p:spPr>
        <p:txBody>
          <a:bodyPr/>
          <a:lstStyle/>
          <a:p>
            <a:pPr algn="ctr" eaLnBrk="1" hangingPunct="1">
              <a:buNone/>
              <a:defRPr/>
            </a:pPr>
            <a:r>
              <a:rPr lang="en-US" sz="2800" b="1" dirty="0"/>
              <a:t>CHOLANGITIS CLASSIFICATION</a:t>
            </a:r>
          </a:p>
          <a:p>
            <a:pPr eaLnBrk="1" hangingPunct="1">
              <a:buNone/>
              <a:defRPr/>
            </a:pPr>
            <a:r>
              <a:rPr lang="en-US" sz="2800" b="1" dirty="0"/>
              <a:t>I. By etiology: bacterial, helminthic, </a:t>
            </a:r>
            <a:r>
              <a:rPr lang="en-US" sz="2800" b="1" dirty="0" err="1"/>
              <a:t>toxico</a:t>
            </a:r>
            <a:r>
              <a:rPr lang="en-US" sz="2800" b="1" dirty="0"/>
              <a:t>-allergic, viral, autoimmune;</a:t>
            </a:r>
          </a:p>
          <a:p>
            <a:pPr eaLnBrk="1" hangingPunct="1">
              <a:buNone/>
              <a:defRPr/>
            </a:pPr>
            <a:r>
              <a:rPr lang="en-US" sz="2800" b="1" dirty="0"/>
              <a:t>II. By pathogenesis:</a:t>
            </a:r>
          </a:p>
          <a:p>
            <a:pPr eaLnBrk="1" hangingPunct="1">
              <a:buNone/>
              <a:defRPr/>
            </a:pPr>
            <a:r>
              <a:rPr lang="en-US" sz="2800" b="1" dirty="0"/>
              <a:t>a) primary (primary </a:t>
            </a:r>
            <a:r>
              <a:rPr lang="en-US" sz="2800" b="1" dirty="0" err="1"/>
              <a:t>sclerosing</a:t>
            </a:r>
            <a:r>
              <a:rPr lang="en-US" sz="2800" b="1" dirty="0"/>
              <a:t>, autoimmune)</a:t>
            </a:r>
          </a:p>
          <a:p>
            <a:pPr eaLnBrk="1" hangingPunct="1">
              <a:buNone/>
              <a:defRPr/>
            </a:pPr>
            <a:r>
              <a:rPr lang="en-US" sz="2800" b="1" dirty="0"/>
              <a:t>b) secondary (bacterial, helminthic, etc.)</a:t>
            </a:r>
          </a:p>
          <a:p>
            <a:pPr eaLnBrk="1" hangingPunct="1">
              <a:buNone/>
              <a:defRPr/>
            </a:pPr>
            <a:r>
              <a:rPr lang="en-US" sz="2800" b="1" dirty="0"/>
              <a:t>III. with the flow:</a:t>
            </a:r>
          </a:p>
          <a:p>
            <a:pPr eaLnBrk="1" hangingPunct="1">
              <a:buNone/>
              <a:defRPr/>
            </a:pPr>
            <a:r>
              <a:rPr lang="en-US" sz="2800" b="1" dirty="0"/>
              <a:t>a) acute b) chronic;</a:t>
            </a:r>
          </a:p>
          <a:p>
            <a:pPr eaLnBrk="1" hangingPunct="1">
              <a:buNone/>
              <a:defRPr/>
            </a:pPr>
            <a:r>
              <a:rPr lang="en-US" sz="2800" b="1" dirty="0"/>
              <a:t>Iv. by the nature of morphological changes:</a:t>
            </a:r>
          </a:p>
          <a:p>
            <a:pPr eaLnBrk="1" hangingPunct="1">
              <a:buNone/>
              <a:defRPr/>
            </a:pPr>
            <a:r>
              <a:rPr lang="en-US" sz="2800" b="1" dirty="0"/>
              <a:t>a) acute cholangitis: catarrhal, </a:t>
            </a:r>
            <a:r>
              <a:rPr lang="en-US" sz="2800" b="1" dirty="0" err="1"/>
              <a:t>phlegmonous</a:t>
            </a:r>
            <a:r>
              <a:rPr lang="en-US" sz="2800" b="1" dirty="0"/>
              <a:t>, </a:t>
            </a:r>
            <a:r>
              <a:rPr lang="en-US" sz="2800" b="1" dirty="0" err="1"/>
              <a:t>phlegmonous</a:t>
            </a:r>
            <a:r>
              <a:rPr lang="en-US" sz="2800" b="1" dirty="0"/>
              <a:t> and ulcerative, gangrenous;</a:t>
            </a:r>
          </a:p>
          <a:p>
            <a:pPr eaLnBrk="1" hangingPunct="1">
              <a:buNone/>
              <a:defRPr/>
            </a:pPr>
            <a:r>
              <a:rPr lang="en-US" sz="2800" b="1" dirty="0"/>
              <a:t>b) chronic cholangitis: proliferative, </a:t>
            </a:r>
            <a:r>
              <a:rPr lang="en-US" sz="2800" b="1" dirty="0" err="1"/>
              <a:t>fibrosing</a:t>
            </a:r>
            <a:r>
              <a:rPr lang="en-US" sz="2800" b="1" dirty="0"/>
              <a:t>, stenotic;</a:t>
            </a:r>
          </a:p>
        </p:txBody>
      </p:sp>
    </p:spTree>
    <p:extLst>
      <p:ext uri="{BB962C8B-B14F-4D97-AF65-F5344CB8AC3E}">
        <p14:creationId xmlns:p14="http://schemas.microsoft.com/office/powerpoint/2010/main" val="41067389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0" y="0"/>
            <a:ext cx="9144000" cy="6858000"/>
          </a:xfrm>
        </p:spPr>
        <p:txBody>
          <a:bodyPr/>
          <a:lstStyle/>
          <a:p>
            <a:pPr eaLnBrk="1" hangingPunct="1">
              <a:buFont typeface="Wingdings" pitchFamily="2" charset="2"/>
              <a:buNone/>
              <a:defRPr/>
            </a:pPr>
            <a:r>
              <a:rPr lang="en-US" sz="2800" b="1" dirty="0"/>
              <a:t>V</a:t>
            </a:r>
            <a:r>
              <a:rPr lang="ru-RU" sz="2800" b="1" dirty="0"/>
              <a:t>. по степени распространения воспалительного процесса в желчных    путях: </a:t>
            </a:r>
            <a:endParaRPr lang="ru-RU" sz="2800" dirty="0"/>
          </a:p>
          <a:p>
            <a:pPr eaLnBrk="1" hangingPunct="1">
              <a:buFont typeface="Wingdings" pitchFamily="2" charset="2"/>
              <a:buNone/>
              <a:defRPr/>
            </a:pPr>
            <a:r>
              <a:rPr lang="ru-RU" sz="2800" dirty="0"/>
              <a:t>а) сегментарный (вне- и внутрипеченочный), </a:t>
            </a:r>
          </a:p>
          <a:p>
            <a:pPr eaLnBrk="1" hangingPunct="1">
              <a:buFont typeface="Wingdings" pitchFamily="2" charset="2"/>
              <a:buNone/>
              <a:defRPr/>
            </a:pPr>
            <a:r>
              <a:rPr lang="ru-RU" sz="2800" dirty="0"/>
              <a:t>б) распространенный </a:t>
            </a:r>
          </a:p>
          <a:p>
            <a:pPr eaLnBrk="1" hangingPunct="1">
              <a:buFont typeface="Wingdings" pitchFamily="2" charset="2"/>
              <a:buNone/>
              <a:defRPr/>
            </a:pPr>
            <a:r>
              <a:rPr lang="ru-RU" sz="2800" dirty="0"/>
              <a:t>в)  тотальный;</a:t>
            </a:r>
            <a:endParaRPr lang="en-US" sz="2800" b="1" dirty="0"/>
          </a:p>
          <a:p>
            <a:pPr eaLnBrk="1" hangingPunct="1">
              <a:buFont typeface="Wingdings" pitchFamily="2" charset="2"/>
              <a:buNone/>
              <a:defRPr/>
            </a:pPr>
            <a:r>
              <a:rPr lang="en-US" sz="2800" b="1" dirty="0"/>
              <a:t>VI</a:t>
            </a:r>
            <a:r>
              <a:rPr lang="ru-RU" sz="2800" b="1" dirty="0"/>
              <a:t>. по характеру имеющихся осложнений: </a:t>
            </a:r>
            <a:endParaRPr lang="ru-RU" sz="2800" dirty="0"/>
          </a:p>
          <a:p>
            <a:pPr eaLnBrk="1" hangingPunct="1">
              <a:buFont typeface="Wingdings" pitchFamily="2" charset="2"/>
              <a:buNone/>
              <a:defRPr/>
            </a:pPr>
            <a:r>
              <a:rPr lang="ru-RU" sz="2800" dirty="0"/>
              <a:t>а) </a:t>
            </a:r>
            <a:r>
              <a:rPr lang="ru-RU" sz="2800" dirty="0" err="1"/>
              <a:t>холангиогеннные</a:t>
            </a:r>
            <a:r>
              <a:rPr lang="ru-RU" sz="2800" dirty="0"/>
              <a:t> абсцессы печени</a:t>
            </a:r>
          </a:p>
          <a:p>
            <a:pPr eaLnBrk="1" hangingPunct="1">
              <a:buFont typeface="Wingdings" pitchFamily="2" charset="2"/>
              <a:buNone/>
              <a:defRPr/>
            </a:pPr>
            <a:r>
              <a:rPr lang="ru-RU" sz="2800" dirty="0"/>
              <a:t>б) септические осложнения</a:t>
            </a:r>
          </a:p>
          <a:p>
            <a:pPr eaLnBrk="1" hangingPunct="1">
              <a:buFont typeface="Wingdings" pitchFamily="2" charset="2"/>
              <a:buNone/>
              <a:defRPr/>
            </a:pPr>
            <a:r>
              <a:rPr lang="ru-RU" sz="2800" dirty="0"/>
              <a:t>в) некроз и перфорация </a:t>
            </a:r>
            <a:r>
              <a:rPr lang="ru-RU" sz="2800" dirty="0" err="1"/>
              <a:t>гепатикохоледоха</a:t>
            </a:r>
            <a:r>
              <a:rPr lang="ru-RU" sz="2800" dirty="0"/>
              <a:t>; </a:t>
            </a:r>
          </a:p>
          <a:p>
            <a:pPr eaLnBrk="1" hangingPunct="1">
              <a:buFont typeface="Wingdings" pitchFamily="2" charset="2"/>
              <a:buNone/>
              <a:defRPr/>
            </a:pPr>
            <a:r>
              <a:rPr lang="ru-RU" sz="2800" dirty="0"/>
              <a:t>г) поражение паренхимы печени в виде </a:t>
            </a:r>
            <a:r>
              <a:rPr lang="ru-RU" sz="2800" dirty="0" err="1"/>
              <a:t>перихолангиолита</a:t>
            </a:r>
            <a:r>
              <a:rPr lang="ru-RU" sz="2800" dirty="0"/>
              <a:t>, фиброза портальных трактов с формированием вторичного </a:t>
            </a:r>
            <a:r>
              <a:rPr lang="ru-RU" sz="2800" dirty="0" err="1"/>
              <a:t>билиарного</a:t>
            </a:r>
            <a:r>
              <a:rPr lang="ru-RU" sz="2800" dirty="0"/>
              <a:t> цирроза печени; </a:t>
            </a:r>
          </a:p>
          <a:p>
            <a:pPr eaLnBrk="1" hangingPunct="1">
              <a:buFont typeface="Wingdings" pitchFamily="2" charset="2"/>
              <a:buNone/>
              <a:defRPr/>
            </a:pPr>
            <a:r>
              <a:rPr lang="ru-RU" sz="2800" dirty="0"/>
              <a:t>д) острая печеночная недостаточность.</a:t>
            </a:r>
          </a:p>
          <a:p>
            <a:pPr eaLnBrk="1" hangingPunct="1">
              <a:defRPr/>
            </a:pPr>
            <a:endParaRPr lang="ru-RU"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6632"/>
            <a:ext cx="8229600" cy="6336704"/>
          </a:xfrm>
        </p:spPr>
        <p:txBody>
          <a:bodyPr/>
          <a:lstStyle/>
          <a:p>
            <a:pPr marL="0" indent="0">
              <a:buNone/>
            </a:pPr>
            <a:r>
              <a:rPr lang="en-US" sz="2800" dirty="0"/>
              <a:t>V. according to the degree of spread of the inflammatory process in the biliary tract:</a:t>
            </a:r>
          </a:p>
          <a:p>
            <a:pPr marL="0" indent="0">
              <a:buNone/>
            </a:pPr>
            <a:r>
              <a:rPr lang="en-US" sz="2800" dirty="0"/>
              <a:t>a) segmental (out-and intrahepatic),</a:t>
            </a:r>
          </a:p>
          <a:p>
            <a:pPr marL="0" indent="0">
              <a:buNone/>
            </a:pPr>
            <a:r>
              <a:rPr lang="en-US" sz="2800" dirty="0"/>
              <a:t>b) common</a:t>
            </a:r>
          </a:p>
          <a:p>
            <a:pPr marL="0" indent="0">
              <a:buNone/>
            </a:pPr>
            <a:r>
              <a:rPr lang="en-US" sz="2800" dirty="0"/>
              <a:t>c) total;</a:t>
            </a:r>
          </a:p>
          <a:p>
            <a:pPr marL="0" indent="0">
              <a:buNone/>
            </a:pPr>
            <a:r>
              <a:rPr lang="en-US" sz="2800" dirty="0"/>
              <a:t>VI. by the nature of the complications:</a:t>
            </a:r>
          </a:p>
          <a:p>
            <a:pPr marL="0" indent="0">
              <a:buNone/>
            </a:pPr>
            <a:r>
              <a:rPr lang="en-US" sz="2800" dirty="0"/>
              <a:t>a) </a:t>
            </a:r>
            <a:r>
              <a:rPr lang="en-US" sz="2800" dirty="0" err="1"/>
              <a:t>cholangiogenic</a:t>
            </a:r>
            <a:r>
              <a:rPr lang="en-US" sz="2800" dirty="0"/>
              <a:t> abscesses of the liver</a:t>
            </a:r>
          </a:p>
          <a:p>
            <a:pPr marL="0" indent="0">
              <a:buNone/>
            </a:pPr>
            <a:r>
              <a:rPr lang="en-US" sz="2800" dirty="0"/>
              <a:t>b) septic complications</a:t>
            </a:r>
          </a:p>
          <a:p>
            <a:pPr marL="0" indent="0">
              <a:buNone/>
            </a:pPr>
            <a:r>
              <a:rPr lang="en-US" sz="2800" dirty="0"/>
              <a:t>c) necrosis and perforation of the </a:t>
            </a:r>
            <a:r>
              <a:rPr lang="en-US" sz="2800" dirty="0" err="1"/>
              <a:t>hepaticoholedochus</a:t>
            </a:r>
            <a:r>
              <a:rPr lang="en-US" sz="2800" dirty="0"/>
              <a:t>;</a:t>
            </a:r>
          </a:p>
          <a:p>
            <a:pPr marL="0" indent="0">
              <a:buNone/>
            </a:pPr>
            <a:r>
              <a:rPr lang="en-US" sz="2800" dirty="0"/>
              <a:t>d) damage to the liver parenchyma in the form of </a:t>
            </a:r>
            <a:r>
              <a:rPr lang="en-US" sz="2800" dirty="0" err="1"/>
              <a:t>periholangiolitis</a:t>
            </a:r>
            <a:r>
              <a:rPr lang="en-US" sz="2800" dirty="0"/>
              <a:t>, portal pathways fibrosis with the formation of secondary biliary cirrhosis;</a:t>
            </a:r>
          </a:p>
          <a:p>
            <a:pPr marL="0" indent="0">
              <a:buNone/>
            </a:pPr>
            <a:r>
              <a:rPr lang="en-US" sz="2800" dirty="0"/>
              <a:t>e) acute liver failure.</a:t>
            </a:r>
            <a:endParaRPr lang="ru-RU" sz="2800" dirty="0"/>
          </a:p>
        </p:txBody>
      </p:sp>
    </p:spTree>
    <p:extLst>
      <p:ext uri="{BB962C8B-B14F-4D97-AF65-F5344CB8AC3E}">
        <p14:creationId xmlns:p14="http://schemas.microsoft.com/office/powerpoint/2010/main" val="3462194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en-US" sz="6000" dirty="0"/>
              <a:t>Charcot triad</a:t>
            </a:r>
            <a:endParaRPr lang="ru-RU" sz="6000" dirty="0"/>
          </a:p>
        </p:txBody>
      </p:sp>
      <p:sp>
        <p:nvSpPr>
          <p:cNvPr id="70659" name="Rectangle 3"/>
          <p:cNvSpPr>
            <a:spLocks noGrp="1" noChangeArrowheads="1"/>
          </p:cNvSpPr>
          <p:nvPr>
            <p:ph type="body" idx="1"/>
          </p:nvPr>
        </p:nvSpPr>
        <p:spPr/>
        <p:txBody>
          <a:bodyPr/>
          <a:lstStyle/>
          <a:p>
            <a:pPr eaLnBrk="1" hangingPunct="1">
              <a:defRPr/>
            </a:pPr>
            <a:r>
              <a:rPr lang="en-US" sz="4800" dirty="0"/>
              <a:t>Pain in the right hypochondrium</a:t>
            </a:r>
          </a:p>
          <a:p>
            <a:pPr eaLnBrk="1" hangingPunct="1">
              <a:defRPr/>
            </a:pPr>
            <a:r>
              <a:rPr lang="en-US" sz="4800" dirty="0"/>
              <a:t>Jaundice</a:t>
            </a:r>
          </a:p>
          <a:p>
            <a:pPr eaLnBrk="1" hangingPunct="1">
              <a:defRPr/>
            </a:pPr>
            <a:r>
              <a:rPr lang="en-US" sz="4800" dirty="0"/>
              <a:t>Febrile hyperthermia</a:t>
            </a:r>
            <a:endParaRPr lang="ru-RU" sz="4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defRPr/>
            </a:pPr>
            <a:r>
              <a:rPr lang="en-US" dirty="0"/>
              <a:t>PENTAD REYNOLDS</a:t>
            </a:r>
            <a:endParaRPr lang="ru-RU" dirty="0"/>
          </a:p>
        </p:txBody>
      </p:sp>
      <p:sp>
        <p:nvSpPr>
          <p:cNvPr id="71683" name="Rectangle 3"/>
          <p:cNvSpPr>
            <a:spLocks noGrp="1" noChangeArrowheads="1"/>
          </p:cNvSpPr>
          <p:nvPr>
            <p:ph type="body" idx="1"/>
          </p:nvPr>
        </p:nvSpPr>
        <p:spPr/>
        <p:txBody>
          <a:bodyPr/>
          <a:lstStyle/>
          <a:p>
            <a:pPr eaLnBrk="1" hangingPunct="1">
              <a:defRPr/>
            </a:pPr>
            <a:r>
              <a:rPr lang="en-US" sz="4000" dirty="0"/>
              <a:t>Pain in the right hypochondrium</a:t>
            </a:r>
          </a:p>
          <a:p>
            <a:pPr eaLnBrk="1" hangingPunct="1">
              <a:defRPr/>
            </a:pPr>
            <a:r>
              <a:rPr lang="en-US" sz="4000" dirty="0"/>
              <a:t>Jaundice</a:t>
            </a:r>
          </a:p>
          <a:p>
            <a:pPr eaLnBrk="1" hangingPunct="1">
              <a:defRPr/>
            </a:pPr>
            <a:r>
              <a:rPr lang="en-US" sz="4000" dirty="0"/>
              <a:t>Febrile hyperthermia</a:t>
            </a:r>
          </a:p>
          <a:p>
            <a:pPr eaLnBrk="1" hangingPunct="1">
              <a:defRPr/>
            </a:pPr>
            <a:r>
              <a:rPr lang="en-US" sz="4000" dirty="0"/>
              <a:t>Hypotension</a:t>
            </a:r>
          </a:p>
          <a:p>
            <a:pPr eaLnBrk="1" hangingPunct="1">
              <a:defRPr/>
            </a:pPr>
            <a:r>
              <a:rPr lang="en-US" sz="4000" dirty="0"/>
              <a:t>Encephalopathy</a:t>
            </a:r>
            <a:endParaRPr lang="ru-RU" sz="4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0" y="188913"/>
            <a:ext cx="9144000" cy="6480175"/>
          </a:xfrm>
        </p:spPr>
        <p:txBody>
          <a:bodyPr/>
          <a:lstStyle/>
          <a:p>
            <a:pPr algn="ctr" eaLnBrk="1" hangingPunct="1">
              <a:buNone/>
              <a:defRPr/>
            </a:pPr>
            <a:r>
              <a:rPr lang="en-US" b="1" dirty="0"/>
              <a:t>IN PATIENTS WITH BACTERIAL CHOLANGITIS, EMERGENCY DECOMPRESSION OF THE BILIARY TRACT IS INDICATED:</a:t>
            </a:r>
          </a:p>
          <a:p>
            <a:pPr eaLnBrk="1" hangingPunct="1">
              <a:defRPr/>
            </a:pPr>
            <a:r>
              <a:rPr lang="en-US" dirty="0"/>
              <a:t>endoscopic </a:t>
            </a:r>
            <a:r>
              <a:rPr lang="en-US" dirty="0" err="1"/>
              <a:t>nasobiliary</a:t>
            </a:r>
            <a:r>
              <a:rPr lang="en-US" dirty="0"/>
              <a:t> drainage through the duodenal papilla</a:t>
            </a:r>
          </a:p>
          <a:p>
            <a:pPr eaLnBrk="1" hangingPunct="1">
              <a:defRPr/>
            </a:pPr>
            <a:r>
              <a:rPr lang="en-US" dirty="0"/>
              <a:t>endoscopic </a:t>
            </a:r>
            <a:r>
              <a:rPr lang="en-US" dirty="0" err="1"/>
              <a:t>papillosphincterotomy</a:t>
            </a:r>
            <a:r>
              <a:rPr lang="en-US" dirty="0"/>
              <a:t> alone or in combination with </a:t>
            </a:r>
            <a:r>
              <a:rPr lang="en-US" dirty="0" err="1"/>
              <a:t>nasobiliary</a:t>
            </a:r>
            <a:r>
              <a:rPr lang="en-US" dirty="0"/>
              <a:t> drainage</a:t>
            </a:r>
          </a:p>
          <a:p>
            <a:pPr eaLnBrk="1" hangingPunct="1">
              <a:defRPr/>
            </a:pPr>
            <a:r>
              <a:rPr lang="en-US" dirty="0"/>
              <a:t>percutaneous transhepatic </a:t>
            </a:r>
            <a:r>
              <a:rPr lang="en-US" dirty="0" err="1"/>
              <a:t>cholangiostomy</a:t>
            </a:r>
            <a:r>
              <a:rPr lang="en-US" dirty="0"/>
              <a:t>.</a:t>
            </a:r>
          </a:p>
          <a:p>
            <a:pPr eaLnBrk="1" hangingPunct="1">
              <a:defRPr/>
            </a:pPr>
            <a:r>
              <a:rPr lang="en-US" dirty="0"/>
              <a:t>An alternative method is laparotomy, choledochotomy, </a:t>
            </a:r>
            <a:r>
              <a:rPr lang="en-US" dirty="0" err="1"/>
              <a:t>choledochostomy</a:t>
            </a:r>
            <a:r>
              <a:rPr lang="en-US" dirty="0"/>
              <a:t>.</a:t>
            </a:r>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0" y="0"/>
            <a:ext cx="9144000" cy="6858000"/>
          </a:xfrm>
        </p:spPr>
        <p:txBody>
          <a:bodyPr/>
          <a:lstStyle/>
          <a:p>
            <a:pPr algn="ctr" eaLnBrk="1" hangingPunct="1">
              <a:lnSpc>
                <a:spcPct val="80000"/>
              </a:lnSpc>
              <a:buNone/>
              <a:defRPr/>
            </a:pPr>
            <a:r>
              <a:rPr lang="en-US" sz="2800" dirty="0"/>
              <a:t>CLASSIFICATION BILIARY STRUCTURES</a:t>
            </a:r>
            <a:endParaRPr lang="ru-RU" sz="2800" dirty="0"/>
          </a:p>
          <a:p>
            <a:pPr eaLnBrk="1" hangingPunct="1">
              <a:lnSpc>
                <a:spcPct val="80000"/>
              </a:lnSpc>
              <a:buNone/>
              <a:defRPr/>
            </a:pPr>
            <a:r>
              <a:rPr lang="en-US" sz="2800" dirty="0"/>
              <a:t>I. By etiology:</a:t>
            </a:r>
          </a:p>
          <a:p>
            <a:pPr eaLnBrk="1" hangingPunct="1">
              <a:lnSpc>
                <a:spcPct val="80000"/>
              </a:lnSpc>
              <a:buNone/>
              <a:defRPr/>
            </a:pPr>
            <a:r>
              <a:rPr lang="en-US" sz="2800" dirty="0"/>
              <a:t>        1. Inflammatory</a:t>
            </a:r>
          </a:p>
          <a:p>
            <a:pPr eaLnBrk="1" hangingPunct="1">
              <a:lnSpc>
                <a:spcPct val="80000"/>
              </a:lnSpc>
              <a:buNone/>
              <a:defRPr/>
            </a:pPr>
            <a:r>
              <a:rPr lang="en-US" sz="2800" dirty="0"/>
              <a:t>             a) Primary strictures, incl. </a:t>
            </a:r>
            <a:r>
              <a:rPr lang="en-US" sz="2800" dirty="0" err="1"/>
              <a:t>Delbe's</a:t>
            </a:r>
            <a:r>
              <a:rPr lang="en-US" sz="2800" dirty="0"/>
              <a:t> disease</a:t>
            </a:r>
          </a:p>
          <a:p>
            <a:pPr eaLnBrk="1" hangingPunct="1">
              <a:lnSpc>
                <a:spcPct val="80000"/>
              </a:lnSpc>
              <a:buNone/>
              <a:defRPr/>
            </a:pPr>
            <a:r>
              <a:rPr lang="en-US" sz="2800" dirty="0"/>
              <a:t>             b) Secondary inflammatory strictures</a:t>
            </a:r>
          </a:p>
          <a:p>
            <a:pPr eaLnBrk="1" hangingPunct="1">
              <a:lnSpc>
                <a:spcPct val="80000"/>
              </a:lnSpc>
              <a:buNone/>
              <a:defRPr/>
            </a:pPr>
            <a:r>
              <a:rPr lang="en-US" sz="2800" dirty="0"/>
              <a:t>        2. Traumatic  strictures</a:t>
            </a:r>
          </a:p>
          <a:p>
            <a:pPr eaLnBrk="1" hangingPunct="1">
              <a:lnSpc>
                <a:spcPct val="80000"/>
              </a:lnSpc>
              <a:buNone/>
              <a:defRPr/>
            </a:pPr>
            <a:r>
              <a:rPr lang="en-US" sz="2800" dirty="0"/>
              <a:t>II. By length:</a:t>
            </a:r>
          </a:p>
          <a:p>
            <a:pPr eaLnBrk="1" hangingPunct="1">
              <a:lnSpc>
                <a:spcPct val="80000"/>
              </a:lnSpc>
              <a:buNone/>
              <a:defRPr/>
            </a:pPr>
            <a:r>
              <a:rPr lang="en-US" sz="2800" dirty="0"/>
              <a:t>        1. limited (up to 2 cm)</a:t>
            </a:r>
          </a:p>
          <a:p>
            <a:pPr eaLnBrk="1" hangingPunct="1">
              <a:lnSpc>
                <a:spcPct val="80000"/>
              </a:lnSpc>
              <a:buNone/>
              <a:defRPr/>
            </a:pPr>
            <a:r>
              <a:rPr lang="en-US" sz="2800" dirty="0"/>
              <a:t>        2. extended (over 2 cm)</a:t>
            </a:r>
          </a:p>
          <a:p>
            <a:pPr eaLnBrk="1" hangingPunct="1">
              <a:lnSpc>
                <a:spcPct val="80000"/>
              </a:lnSpc>
              <a:buNone/>
              <a:defRPr/>
            </a:pPr>
            <a:r>
              <a:rPr lang="en-US" sz="2800" dirty="0"/>
              <a:t>III. By localization:</a:t>
            </a:r>
          </a:p>
          <a:p>
            <a:pPr eaLnBrk="1" hangingPunct="1">
              <a:lnSpc>
                <a:spcPct val="80000"/>
              </a:lnSpc>
              <a:buNone/>
              <a:defRPr/>
            </a:pPr>
            <a:r>
              <a:rPr lang="en-US" sz="2800" dirty="0"/>
              <a:t>1.high (above the confluence of the cystic duct)</a:t>
            </a:r>
          </a:p>
          <a:p>
            <a:pPr eaLnBrk="1" hangingPunct="1">
              <a:lnSpc>
                <a:spcPct val="80000"/>
              </a:lnSpc>
              <a:buNone/>
              <a:defRPr/>
            </a:pPr>
            <a:r>
              <a:rPr lang="en-US" sz="2800" dirty="0"/>
              <a:t>0 level - bifurcation and higher</a:t>
            </a:r>
          </a:p>
          <a:p>
            <a:pPr eaLnBrk="1" hangingPunct="1">
              <a:lnSpc>
                <a:spcPct val="80000"/>
              </a:lnSpc>
              <a:buNone/>
              <a:defRPr/>
            </a:pPr>
            <a:r>
              <a:rPr lang="en-US" sz="2800" dirty="0"/>
              <a:t>Level 1 - more than 1 cm from bifurcation</a:t>
            </a:r>
          </a:p>
          <a:p>
            <a:pPr eaLnBrk="1" hangingPunct="1">
              <a:lnSpc>
                <a:spcPct val="80000"/>
              </a:lnSpc>
              <a:buNone/>
              <a:defRPr/>
            </a:pPr>
            <a:r>
              <a:rPr lang="en-US" sz="2800" dirty="0"/>
              <a:t>Level 2 - more than 2 cm from the bifurcation</a:t>
            </a:r>
          </a:p>
          <a:p>
            <a:pPr eaLnBrk="1" hangingPunct="1">
              <a:lnSpc>
                <a:spcPct val="80000"/>
              </a:lnSpc>
              <a:buNone/>
              <a:defRPr/>
            </a:pPr>
            <a:r>
              <a:rPr lang="en-US" sz="2800" dirty="0"/>
              <a:t>2. low (located below this level)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457200" y="0"/>
            <a:ext cx="8229600" cy="6126163"/>
          </a:xfrm>
        </p:spPr>
        <p:txBody>
          <a:bodyPr/>
          <a:lstStyle/>
          <a:p>
            <a:pPr eaLnBrk="1" hangingPunct="1">
              <a:buNone/>
              <a:defRPr/>
            </a:pPr>
            <a:endParaRPr lang="ru-RU" sz="3600" b="1" dirty="0"/>
          </a:p>
          <a:p>
            <a:pPr eaLnBrk="1" hangingPunct="1">
              <a:buNone/>
              <a:defRPr/>
            </a:pPr>
            <a:r>
              <a:rPr lang="en-US" sz="3600" b="1" dirty="0"/>
              <a:t>IV. By patency of the bile ducts:</a:t>
            </a:r>
          </a:p>
          <a:p>
            <a:pPr eaLnBrk="1" hangingPunct="1">
              <a:buNone/>
              <a:defRPr/>
            </a:pPr>
            <a:r>
              <a:rPr lang="en-US" sz="3600" b="1" dirty="0"/>
              <a:t>        1. incomplete stricture</a:t>
            </a:r>
          </a:p>
          <a:p>
            <a:pPr eaLnBrk="1" hangingPunct="1">
              <a:buNone/>
              <a:defRPr/>
            </a:pPr>
            <a:r>
              <a:rPr lang="en-US" sz="3600" b="1" dirty="0"/>
              <a:t>        2. full stricture</a:t>
            </a:r>
          </a:p>
          <a:p>
            <a:pPr eaLnBrk="1" hangingPunct="1">
              <a:buNone/>
              <a:defRPr/>
            </a:pPr>
            <a:r>
              <a:rPr lang="en-US" sz="3600" b="1" dirty="0"/>
              <a:t>V. According to the clinical course:</a:t>
            </a:r>
          </a:p>
          <a:p>
            <a:pPr eaLnBrk="1" hangingPunct="1">
              <a:buNone/>
              <a:defRPr/>
            </a:pPr>
            <a:r>
              <a:rPr lang="en-US" sz="3600" b="1" dirty="0"/>
              <a:t>         1. primary;</a:t>
            </a:r>
          </a:p>
          <a:p>
            <a:pPr eaLnBrk="1" hangingPunct="1">
              <a:buNone/>
              <a:defRPr/>
            </a:pPr>
            <a:r>
              <a:rPr lang="en-US" sz="3600" b="1" dirty="0"/>
              <a:t>         2. recurrent.</a:t>
            </a:r>
          </a:p>
          <a:p>
            <a:pPr eaLnBrk="1" hangingPunct="1">
              <a:buFont typeface="Wingdings" pitchFamily="2" charset="2"/>
              <a:buNone/>
              <a:defRPr/>
            </a:pPr>
            <a:endParaRPr lang="en-US" sz="2000" b="1" dirty="0"/>
          </a:p>
          <a:p>
            <a:pPr eaLnBrk="1" hangingPunct="1">
              <a:buFont typeface="Wingdings" pitchFamily="2" charset="2"/>
              <a:buNone/>
              <a:defRPr/>
            </a:pPr>
            <a:endParaRPr lang="en-US" sz="1400" b="1" dirty="0"/>
          </a:p>
          <a:p>
            <a:pPr eaLnBrk="1" hangingPunct="1">
              <a:defRPr/>
            </a:pPr>
            <a:endParaRPr lang="ru-RU"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50825" y="836613"/>
            <a:ext cx="8505825" cy="5067300"/>
          </a:xfrm>
        </p:spPr>
        <p:txBody>
          <a:bodyPr>
            <a:normAutofit fontScale="92500" lnSpcReduction="20000"/>
          </a:bodyPr>
          <a:lstStyle/>
          <a:p>
            <a:pPr>
              <a:defRPr/>
            </a:pPr>
            <a:r>
              <a:rPr lang="ru-RU" dirty="0"/>
              <a:t>Э.И. Гальпериным в 2002 году предложена модифицированная классификация стриктур желчных протоков:</a:t>
            </a:r>
          </a:p>
          <a:p>
            <a:pPr>
              <a:defRPr/>
            </a:pPr>
            <a:r>
              <a:rPr lang="ru-RU" dirty="0"/>
              <a:t>Выделяется шесть типов стриктур: тип стриктуры «+2» — культя измененного ОПП более 2 см; «+1» — культя ОПП 1-2 см; «0» — культя ОПП менее 1 см; «-1» — культи ОПП нет, сохранен верхнезадний свод </a:t>
            </a:r>
            <a:r>
              <a:rPr lang="ru-RU" dirty="0" err="1"/>
              <a:t>конфлюенса</a:t>
            </a:r>
            <a:r>
              <a:rPr lang="ru-RU" dirty="0"/>
              <a:t> ПП; «-2» — зона </a:t>
            </a:r>
            <a:r>
              <a:rPr lang="ru-RU" dirty="0" err="1"/>
              <a:t>конфлюенса</a:t>
            </a:r>
            <a:r>
              <a:rPr lang="ru-RU" dirty="0"/>
              <a:t> ПП разрушена, сохранены культи долевых протоков; «-3» — рубцово-воспалительное поражение сегментарных протоков.</a:t>
            </a:r>
          </a:p>
        </p:txBody>
      </p:sp>
    </p:spTree>
    <p:extLst>
      <p:ext uri="{BB962C8B-B14F-4D97-AF65-F5344CB8AC3E}">
        <p14:creationId xmlns:p14="http://schemas.microsoft.com/office/powerpoint/2010/main" val="32384773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9388" y="260350"/>
            <a:ext cx="8353425" cy="6348413"/>
          </a:xfrm>
        </p:spPr>
      </p:pic>
    </p:spTree>
    <p:extLst>
      <p:ext uri="{BB962C8B-B14F-4D97-AF65-F5344CB8AC3E}">
        <p14:creationId xmlns:p14="http://schemas.microsoft.com/office/powerpoint/2010/main" val="128897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idx="4294967295"/>
          </p:nvPr>
        </p:nvSpPr>
        <p:spPr>
          <a:xfrm>
            <a:off x="457200" y="274638"/>
            <a:ext cx="84359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z="2800" dirty="0">
                <a:effectLst/>
              </a:rPr>
              <a:t>CAUSES OF POSTCHOLECYSTECTOMY SYNDROME</a:t>
            </a:r>
            <a:br>
              <a:rPr lang="ru-RU" altLang="ru-RU" sz="2800" dirty="0">
                <a:effectLst/>
              </a:rPr>
            </a:br>
            <a:r>
              <a:rPr lang="ru-RU" altLang="ru-RU" sz="2800" dirty="0">
                <a:effectLst/>
              </a:rPr>
              <a:t>(Гальперин Э.И., 1988) :</a:t>
            </a:r>
          </a:p>
        </p:txBody>
      </p:sp>
      <p:sp>
        <p:nvSpPr>
          <p:cNvPr id="11267" name="Rectangle 3"/>
          <p:cNvSpPr>
            <a:spLocks noGrp="1" noChangeArrowheads="1"/>
          </p:cNvSpPr>
          <p:nvPr>
            <p:ph type="body" idx="4294967295"/>
          </p:nvPr>
        </p:nvSpPr>
        <p:spPr>
          <a:xfrm>
            <a:off x="457200" y="1916832"/>
            <a:ext cx="8229600" cy="4680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3600" dirty="0">
                <a:effectLst/>
              </a:rPr>
              <a:t>1) </a:t>
            </a:r>
            <a:r>
              <a:rPr lang="en-US" altLang="ru-RU" sz="3600" dirty="0">
                <a:effectLst/>
              </a:rPr>
              <a:t>diagnostic errors in the preoperative period and (or) during the operation</a:t>
            </a:r>
            <a:r>
              <a:rPr lang="ru-RU" altLang="ru-RU" sz="3600" dirty="0">
                <a:effectLst/>
              </a:rPr>
              <a:t>;</a:t>
            </a:r>
          </a:p>
          <a:p>
            <a:r>
              <a:rPr lang="ru-RU" altLang="ru-RU" sz="3600" dirty="0">
                <a:effectLst/>
              </a:rPr>
              <a:t>2) </a:t>
            </a:r>
            <a:r>
              <a:rPr lang="en-US" altLang="ru-RU" sz="3600" dirty="0">
                <a:effectLst/>
              </a:rPr>
              <a:t>tactical errors during the operation</a:t>
            </a:r>
            <a:r>
              <a:rPr lang="ru-RU" altLang="ru-RU" sz="3600" dirty="0">
                <a:effectLst/>
              </a:rPr>
              <a:t>;</a:t>
            </a:r>
          </a:p>
          <a:p>
            <a:r>
              <a:rPr lang="ru-RU" altLang="ru-RU" sz="3600" dirty="0">
                <a:effectLst/>
              </a:rPr>
              <a:t>3) </a:t>
            </a:r>
            <a:r>
              <a:rPr lang="en-US" altLang="ru-RU" sz="3600" dirty="0">
                <a:effectLst/>
              </a:rPr>
              <a:t>technical errors during the operation</a:t>
            </a:r>
            <a:r>
              <a:rPr lang="ru-RU" altLang="ru-RU" sz="3600" dirty="0">
                <a:effectLst/>
              </a:rPr>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0" y="0"/>
            <a:ext cx="9144000" cy="6858000"/>
          </a:xfrm>
        </p:spPr>
        <p:txBody>
          <a:bodyPr/>
          <a:lstStyle/>
          <a:p>
            <a:pPr algn="ctr" eaLnBrk="1" hangingPunct="1">
              <a:buNone/>
              <a:defRPr/>
            </a:pPr>
            <a:r>
              <a:rPr lang="en-US" b="1" dirty="0"/>
              <a:t>CLINICAL PICTURE</a:t>
            </a:r>
          </a:p>
          <a:p>
            <a:pPr algn="ctr" eaLnBrk="1" hangingPunct="1">
              <a:buNone/>
              <a:defRPr/>
            </a:pPr>
            <a:r>
              <a:rPr lang="en-US" b="1" dirty="0"/>
              <a:t>In the early postoperative period</a:t>
            </a:r>
          </a:p>
          <a:p>
            <a:pPr eaLnBrk="1" hangingPunct="1">
              <a:buNone/>
              <a:defRPr/>
            </a:pPr>
            <a:r>
              <a:rPr lang="en-US" dirty="0"/>
              <a:t>1. persistent external gall fistula</a:t>
            </a:r>
          </a:p>
          <a:p>
            <a:pPr eaLnBrk="1" hangingPunct="1">
              <a:buNone/>
              <a:defRPr/>
            </a:pPr>
            <a:r>
              <a:rPr lang="en-US" dirty="0"/>
              <a:t>2. obstructive jaundice</a:t>
            </a:r>
          </a:p>
          <a:p>
            <a:pPr eaLnBrk="1" hangingPunct="1">
              <a:buNone/>
              <a:defRPr/>
            </a:pPr>
            <a:r>
              <a:rPr lang="en-US" dirty="0"/>
              <a:t>3. cholangitis</a:t>
            </a:r>
          </a:p>
          <a:p>
            <a:pPr algn="ctr" eaLnBrk="1" hangingPunct="1">
              <a:buNone/>
              <a:defRPr/>
            </a:pPr>
            <a:r>
              <a:rPr lang="en-US" b="1" dirty="0"/>
              <a:t>In the late stages of operational monitoring</a:t>
            </a:r>
          </a:p>
          <a:p>
            <a:pPr eaLnBrk="1" hangingPunct="1">
              <a:buNone/>
              <a:defRPr/>
            </a:pPr>
            <a:r>
              <a:rPr lang="en-US" dirty="0"/>
              <a:t>1. A feeling of heaviness, fullness in the right hypochondrium, which is associated with biliary hypertension in the bile ducts.</a:t>
            </a:r>
          </a:p>
          <a:p>
            <a:pPr eaLnBrk="1" hangingPunct="1">
              <a:buNone/>
              <a:defRPr/>
            </a:pPr>
            <a:r>
              <a:rPr lang="en-US" dirty="0"/>
              <a:t>2. transient obstructive jaundice</a:t>
            </a:r>
          </a:p>
          <a:p>
            <a:pPr eaLnBrk="1" hangingPunct="1">
              <a:buNone/>
              <a:defRPr/>
            </a:pPr>
            <a:r>
              <a:rPr lang="en-US" dirty="0"/>
              <a:t>3. cholangitis</a:t>
            </a:r>
            <a:endParaRPr lang="ru-RU"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3728" y="116632"/>
            <a:ext cx="4608512" cy="6659301"/>
          </a:xfrm>
        </p:spPr>
      </p:pic>
    </p:spTree>
    <p:extLst>
      <p:ext uri="{BB962C8B-B14F-4D97-AF65-F5344CB8AC3E}">
        <p14:creationId xmlns:p14="http://schemas.microsoft.com/office/powerpoint/2010/main" val="22593604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Rot="1" noChangeArrowheads="1"/>
          </p:cNvSpPr>
          <p:nvPr>
            <p:ph type="title"/>
          </p:nvPr>
        </p:nvSpPr>
        <p:spPr/>
        <p:txBody>
          <a:bodyPr/>
          <a:lstStyle/>
          <a:p>
            <a:pPr eaLnBrk="1" hangingPunct="1">
              <a:defRPr/>
            </a:pPr>
            <a:endParaRPr lang="ru-RU"/>
          </a:p>
        </p:txBody>
      </p:sp>
      <p:pic>
        <p:nvPicPr>
          <p:cNvPr id="7065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0"/>
            <a:ext cx="6696075"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ru-RU" altLang="ru-RU">
              <a:effectLst/>
            </a:endParaRPr>
          </a:p>
        </p:txBody>
      </p:sp>
      <p:sp>
        <p:nvSpPr>
          <p:cNvPr id="71683" name="Rectangle 10"/>
          <p:cNvSpPr>
            <a:spLocks noGrp="1" noChangeArrowheads="1"/>
          </p:cNvSpPr>
          <p:nvPr>
            <p:ph type="body" sz="half" idx="3"/>
          </p:nvPr>
        </p:nvSpPr>
        <p:spPr>
          <a:xfrm>
            <a:off x="539750" y="5589588"/>
            <a:ext cx="8147050" cy="10795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ru-RU" altLang="ru-RU">
                <a:effectLst/>
              </a:rPr>
              <a:t>ЭРХПГ. Рубцовая стриктура холедоха.</a:t>
            </a:r>
          </a:p>
        </p:txBody>
      </p:sp>
      <p:pic>
        <p:nvPicPr>
          <p:cNvPr id="71684" name="Picture 11" descr="Руб"/>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3850" y="404813"/>
            <a:ext cx="4391025" cy="4824412"/>
          </a:xfrm>
        </p:spPr>
      </p:pic>
      <p:pic>
        <p:nvPicPr>
          <p:cNvPr id="71685" name="Picture 12" descr="Руб"/>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76825" y="404813"/>
            <a:ext cx="3854450" cy="4824412"/>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0" y="0"/>
            <a:ext cx="9144000" cy="7029450"/>
          </a:xfrm>
        </p:spPr>
        <p:txBody>
          <a:bodyPr/>
          <a:lstStyle/>
          <a:p>
            <a:pPr algn="ctr" eaLnBrk="1" hangingPunct="1">
              <a:lnSpc>
                <a:spcPct val="80000"/>
              </a:lnSpc>
              <a:buNone/>
              <a:defRPr/>
            </a:pPr>
            <a:r>
              <a:rPr lang="en-US" b="1" dirty="0"/>
              <a:t>TREATMENT</a:t>
            </a:r>
            <a:endParaRPr lang="ru-RU" b="1" dirty="0"/>
          </a:p>
          <a:p>
            <a:pPr eaLnBrk="1" hangingPunct="1">
              <a:lnSpc>
                <a:spcPct val="80000"/>
              </a:lnSpc>
              <a:buNone/>
              <a:defRPr/>
            </a:pPr>
            <a:r>
              <a:rPr lang="en-US" sz="2800" b="1" dirty="0"/>
              <a:t>I</a:t>
            </a:r>
            <a:r>
              <a:rPr lang="ru-RU" sz="2800" b="1" dirty="0"/>
              <a:t>. </a:t>
            </a:r>
            <a:r>
              <a:rPr lang="en-US" sz="2800" b="1" dirty="0"/>
              <a:t>Recovery operations (restoration of patency of ducts)</a:t>
            </a:r>
            <a:endParaRPr lang="ru-RU" sz="2800" b="1" dirty="0"/>
          </a:p>
          <a:p>
            <a:pPr eaLnBrk="1" hangingPunct="1">
              <a:lnSpc>
                <a:spcPct val="80000"/>
              </a:lnSpc>
              <a:buNone/>
              <a:defRPr/>
            </a:pPr>
            <a:r>
              <a:rPr lang="ru-RU" sz="2800" dirty="0"/>
              <a:t>       1. </a:t>
            </a:r>
            <a:r>
              <a:rPr lang="en-US" sz="2800" dirty="0" err="1"/>
              <a:t>Endobiliary</a:t>
            </a:r>
            <a:r>
              <a:rPr lang="en-US" sz="2800" dirty="0"/>
              <a:t> interventions under ultrasound or X-ray control (bougienage, balloon dilatation, stenting of the bile duct</a:t>
            </a:r>
            <a:r>
              <a:rPr lang="ru-RU" sz="2800" dirty="0"/>
              <a:t>).</a:t>
            </a:r>
          </a:p>
          <a:p>
            <a:pPr eaLnBrk="1" hangingPunct="1">
              <a:lnSpc>
                <a:spcPct val="80000"/>
              </a:lnSpc>
              <a:buNone/>
              <a:defRPr/>
            </a:pPr>
            <a:r>
              <a:rPr lang="ru-RU" sz="2800" dirty="0"/>
              <a:t>       2. </a:t>
            </a:r>
            <a:r>
              <a:rPr lang="en-US" sz="2800" dirty="0"/>
              <a:t>Plastic</a:t>
            </a:r>
            <a:r>
              <a:rPr lang="ru-RU" sz="2800" dirty="0"/>
              <a:t> </a:t>
            </a:r>
            <a:r>
              <a:rPr lang="en-US" sz="2800" dirty="0"/>
              <a:t>of stricture</a:t>
            </a:r>
            <a:endParaRPr lang="ru-RU" sz="2800" dirty="0"/>
          </a:p>
          <a:p>
            <a:pPr eaLnBrk="1" hangingPunct="1">
              <a:lnSpc>
                <a:spcPct val="80000"/>
              </a:lnSpc>
              <a:buFont typeface="Wingdings" pitchFamily="2" charset="2"/>
              <a:buNone/>
              <a:defRPr/>
            </a:pPr>
            <a:r>
              <a:rPr lang="ru-RU" sz="2800" dirty="0"/>
              <a:t>       3. </a:t>
            </a:r>
            <a:r>
              <a:rPr lang="en-US" sz="2800" dirty="0" err="1"/>
              <a:t>Resectable</a:t>
            </a:r>
            <a:r>
              <a:rPr lang="en-US" sz="2800" dirty="0"/>
              <a:t> strictures can be resected with primary anastomosis</a:t>
            </a:r>
            <a:r>
              <a:rPr lang="ru-RU" sz="2800" dirty="0"/>
              <a:t>.</a:t>
            </a:r>
            <a:endParaRPr lang="en-US" sz="2800" dirty="0"/>
          </a:p>
          <a:p>
            <a:pPr eaLnBrk="1" hangingPunct="1">
              <a:lnSpc>
                <a:spcPct val="80000"/>
              </a:lnSpc>
              <a:buNone/>
              <a:defRPr/>
            </a:pPr>
            <a:r>
              <a:rPr lang="en-US" sz="2800" b="1" dirty="0"/>
              <a:t>II</a:t>
            </a:r>
            <a:r>
              <a:rPr lang="ru-RU" sz="2800" b="1" dirty="0"/>
              <a:t>. </a:t>
            </a:r>
            <a:r>
              <a:rPr lang="en-US" sz="2800" b="1" dirty="0"/>
              <a:t>Reconstructive surgery (application of biliodigestive anastomoses)</a:t>
            </a:r>
            <a:r>
              <a:rPr lang="ru-RU" sz="2800" dirty="0"/>
              <a:t>    </a:t>
            </a:r>
            <a:endParaRPr lang="en-US" sz="2800" dirty="0"/>
          </a:p>
          <a:p>
            <a:pPr eaLnBrk="1" hangingPunct="1">
              <a:lnSpc>
                <a:spcPct val="80000"/>
              </a:lnSpc>
              <a:buNone/>
              <a:defRPr/>
            </a:pPr>
            <a:r>
              <a:rPr lang="ru-RU" sz="2800" dirty="0"/>
              <a:t>1. </a:t>
            </a:r>
            <a:r>
              <a:rPr lang="en-US" sz="2800" dirty="0"/>
              <a:t>Extrahepatic bile duct anastomoses </a:t>
            </a:r>
            <a:r>
              <a:rPr lang="ru-RU" sz="2800" dirty="0"/>
              <a:t>: </a:t>
            </a:r>
          </a:p>
          <a:p>
            <a:pPr eaLnBrk="1" hangingPunct="1">
              <a:lnSpc>
                <a:spcPct val="80000"/>
              </a:lnSpc>
              <a:buFont typeface="Wingdings" pitchFamily="2" charset="2"/>
              <a:buNone/>
              <a:defRPr/>
            </a:pPr>
            <a:r>
              <a:rPr lang="ru-RU" sz="2800" dirty="0"/>
              <a:t>           а) </a:t>
            </a:r>
            <a:r>
              <a:rPr lang="en-US" sz="2800" dirty="0" err="1"/>
              <a:t>choledocho</a:t>
            </a:r>
            <a:r>
              <a:rPr lang="en-US" sz="2800" dirty="0"/>
              <a:t>-duodenostomy</a:t>
            </a:r>
            <a:endParaRPr lang="ru-RU" sz="2800" dirty="0"/>
          </a:p>
          <a:p>
            <a:pPr eaLnBrk="1" hangingPunct="1">
              <a:lnSpc>
                <a:spcPct val="80000"/>
              </a:lnSpc>
              <a:buFont typeface="Wingdings" pitchFamily="2" charset="2"/>
              <a:buNone/>
              <a:defRPr/>
            </a:pPr>
            <a:r>
              <a:rPr lang="ru-RU" sz="2800" dirty="0"/>
              <a:t>           б) </a:t>
            </a:r>
            <a:r>
              <a:rPr lang="en-US" sz="2800" dirty="0" err="1"/>
              <a:t>hepatico</a:t>
            </a:r>
            <a:r>
              <a:rPr lang="en-US" sz="2800" dirty="0"/>
              <a:t>-jejunostomy</a:t>
            </a:r>
            <a:r>
              <a:rPr lang="ru-RU" sz="2800" dirty="0"/>
              <a:t>. </a:t>
            </a:r>
          </a:p>
          <a:p>
            <a:pPr eaLnBrk="1" hangingPunct="1">
              <a:lnSpc>
                <a:spcPct val="80000"/>
              </a:lnSpc>
              <a:buNone/>
              <a:defRPr/>
            </a:pPr>
            <a:r>
              <a:rPr lang="ru-RU" sz="2800" dirty="0"/>
              <a:t>     2. </a:t>
            </a:r>
            <a:r>
              <a:rPr lang="en-US" sz="2800" dirty="0"/>
              <a:t>Anastomoses of the intrahepatic bile ducts with a segment of the jejunum isolated by Roux or stomach with high strictures</a:t>
            </a:r>
            <a:endParaRPr lang="ru-RU"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8"/>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effectLst/>
            </a:endParaRPr>
          </a:p>
        </p:txBody>
      </p:sp>
      <p:sp>
        <p:nvSpPr>
          <p:cNvPr id="73731" name="Rectangle 10"/>
          <p:cNvSpPr>
            <a:spLocks noGrp="1" noChangeArrowheads="1"/>
          </p:cNvSpPr>
          <p:nvPr>
            <p:ph type="body" sz="half" idx="2"/>
          </p:nvPr>
        </p:nvSpPr>
        <p:spPr>
          <a:xfrm>
            <a:off x="457200" y="5013325"/>
            <a:ext cx="82296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ru-RU" altLang="ru-RU" sz="2800" dirty="0">
                <a:effectLst/>
                <a:latin typeface="Arial" charset="0"/>
              </a:rPr>
              <a:t> </a:t>
            </a:r>
            <a:r>
              <a:rPr lang="en-US" altLang="ru-RU" sz="2800" dirty="0">
                <a:effectLst/>
                <a:latin typeface="Arial" charset="0"/>
              </a:rPr>
              <a:t>Bile duct </a:t>
            </a:r>
            <a:r>
              <a:rPr lang="en-US" altLang="ru-RU" sz="2800" dirty="0" err="1">
                <a:effectLst/>
                <a:latin typeface="Arial" charset="0"/>
              </a:rPr>
              <a:t>endoprosthetics</a:t>
            </a:r>
            <a:r>
              <a:rPr lang="en-US" altLang="ru-RU" sz="2800" dirty="0">
                <a:effectLst/>
                <a:latin typeface="Arial" charset="0"/>
              </a:rPr>
              <a:t> for cicatricial stricture with a plastic stent</a:t>
            </a:r>
            <a:r>
              <a:rPr lang="ru-RU" altLang="ru-RU" sz="2800" dirty="0">
                <a:effectLst/>
                <a:latin typeface="Arial" charset="0"/>
              </a:rPr>
              <a:t>.</a:t>
            </a:r>
          </a:p>
        </p:txBody>
      </p:sp>
      <p:pic>
        <p:nvPicPr>
          <p:cNvPr id="73732" name="Picture 11" descr="эндопротезирование"/>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088" y="260350"/>
            <a:ext cx="7489825" cy="4508500"/>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088" y="115888"/>
            <a:ext cx="8448675" cy="490537"/>
          </a:xfrm>
        </p:spPr>
        <p:txBody>
          <a:bodyPr>
            <a:noAutofit/>
          </a:bodyPr>
          <a:lstStyle/>
          <a:p>
            <a:pPr>
              <a:defRPr/>
            </a:pPr>
            <a:r>
              <a:rPr lang="en-US" sz="3600" dirty="0">
                <a:effectLst/>
              </a:rPr>
              <a:t>Stenting</a:t>
            </a:r>
            <a:endParaRPr lang="ru-RU" sz="3600" b="1" dirty="0"/>
          </a:p>
        </p:txBody>
      </p:sp>
      <p:pic>
        <p:nvPicPr>
          <p:cNvPr id="90115" name="Объект 3" descr="http://www.snk.gsurgery.ru/images/mc_nitinella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960438" y="1557338"/>
            <a:ext cx="3179762" cy="2592387"/>
          </a:xfrm>
        </p:spPr>
      </p:pic>
      <p:pic>
        <p:nvPicPr>
          <p:cNvPr id="90116" name="Рисунок 4" descr="http://www.snk.gsurgery.ru/images/mc_omnifl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63" y="1628775"/>
            <a:ext cx="34004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Рисунок 5" descr="http://www.snk.gsurgery.ru/images/mc_stent1.gif"/>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83405" y="4365625"/>
            <a:ext cx="724458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Прямоугольник 6"/>
          <p:cNvSpPr>
            <a:spLocks noChangeArrowheads="1"/>
          </p:cNvSpPr>
          <p:nvPr/>
        </p:nvSpPr>
        <p:spPr bwMode="auto">
          <a:xfrm>
            <a:off x="179388" y="836613"/>
            <a:ext cx="8856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a:spcBef>
                <a:spcPct val="0"/>
              </a:spcBef>
              <a:buClrTx/>
              <a:buSzTx/>
              <a:buFontTx/>
              <a:buNone/>
            </a:pPr>
            <a:r>
              <a:rPr lang="en-US" altLang="ru-RU" sz="2800" dirty="0">
                <a:latin typeface="Arial" charset="0"/>
              </a:rPr>
              <a:t>Biliary stents: metal and plastic</a:t>
            </a:r>
            <a:endParaRPr lang="ru-RU" altLang="ru-RU" sz="2800" dirty="0">
              <a:latin typeface="Arial" charset="0"/>
            </a:endParaRPr>
          </a:p>
        </p:txBody>
      </p:sp>
    </p:spTree>
    <p:extLst>
      <p:ext uri="{BB962C8B-B14F-4D97-AF65-F5344CB8AC3E}">
        <p14:creationId xmlns:p14="http://schemas.microsoft.com/office/powerpoint/2010/main" val="7772092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833438"/>
          </a:xfrm>
        </p:spPr>
        <p:txBody>
          <a:bodyPr>
            <a:noAutofit/>
          </a:bodyPr>
          <a:lstStyle/>
          <a:p>
            <a:pPr algn="ctr">
              <a:defRPr/>
            </a:pPr>
            <a:br>
              <a:rPr lang="ru-RU" sz="3600" b="1" dirty="0">
                <a:effectLst/>
              </a:rPr>
            </a:br>
            <a:endParaRPr lang="ru-RU" sz="3600" b="1" dirty="0"/>
          </a:p>
        </p:txBody>
      </p:sp>
      <p:pic>
        <p:nvPicPr>
          <p:cNvPr id="91139" name="Объект 3" descr="http://www.snk.gsurgery.ru/images/mc_1921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101725"/>
            <a:ext cx="7343775" cy="5495925"/>
          </a:xfrm>
        </p:spPr>
      </p:pic>
    </p:spTree>
    <p:extLst>
      <p:ext uri="{BB962C8B-B14F-4D97-AF65-F5344CB8AC3E}">
        <p14:creationId xmlns:p14="http://schemas.microsoft.com/office/powerpoint/2010/main" val="4258548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544513"/>
          </a:xfrm>
        </p:spPr>
        <p:txBody>
          <a:bodyPr>
            <a:noAutofit/>
          </a:bodyPr>
          <a:lstStyle/>
          <a:p>
            <a:pPr algn="ctr">
              <a:defRPr/>
            </a:pPr>
            <a:endParaRPr lang="ru-RU" sz="3200" b="1" dirty="0"/>
          </a:p>
        </p:txBody>
      </p:sp>
      <p:pic>
        <p:nvPicPr>
          <p:cNvPr id="92163" name="Объект 3" descr="http://www.snk.gsurgery.ru/images/mc_1921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268413"/>
            <a:ext cx="7740650" cy="5329237"/>
          </a:xfrm>
        </p:spPr>
      </p:pic>
    </p:spTree>
    <p:extLst>
      <p:ext uri="{BB962C8B-B14F-4D97-AF65-F5344CB8AC3E}">
        <p14:creationId xmlns:p14="http://schemas.microsoft.com/office/powerpoint/2010/main" val="3300500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77800"/>
            <a:ext cx="7772400" cy="1362075"/>
          </a:xfrm>
        </p:spPr>
        <p:txBody>
          <a:bodyPr/>
          <a:lstStyle/>
          <a:p>
            <a:pPr algn="ctr">
              <a:defRPr/>
            </a:pPr>
            <a:r>
              <a:rPr lang="en-US" sz="3200" dirty="0"/>
              <a:t>Plastic and metal stents. Endoscopic picture</a:t>
            </a:r>
            <a:br>
              <a:rPr lang="ru-RU" dirty="0"/>
            </a:br>
            <a:endParaRPr lang="ru-RU" dirty="0"/>
          </a:p>
        </p:txBody>
      </p:sp>
      <p:pic>
        <p:nvPicPr>
          <p:cNvPr id="93187" name="Рисунок 3" descr="http://www.snk.gsurgery.ru/images/mc_du_am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3300"/>
            <a:ext cx="4479925"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Рисунок 4" descr="http://www.snk.gsurgery.ru/images/mc_du_am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73300"/>
            <a:ext cx="45720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15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dirty="0"/>
              <a:t>DIAGNOSTIC ERRORS </a:t>
            </a:r>
            <a:endParaRPr lang="ru-RU" sz="4800" dirty="0"/>
          </a:p>
        </p:txBody>
      </p:sp>
      <p:sp>
        <p:nvSpPr>
          <p:cNvPr id="3" name="Объект 2"/>
          <p:cNvSpPr>
            <a:spLocks noGrp="1"/>
          </p:cNvSpPr>
          <p:nvPr>
            <p:ph idx="1"/>
          </p:nvPr>
        </p:nvSpPr>
        <p:spPr>
          <a:xfrm>
            <a:off x="457200" y="1417638"/>
            <a:ext cx="8229600" cy="4708525"/>
          </a:xfrm>
        </p:spPr>
        <p:txBody>
          <a:bodyPr/>
          <a:lstStyle/>
          <a:p>
            <a:r>
              <a:rPr lang="en-US" dirty="0"/>
              <a:t>Incomplete examination of the patient before operation - diseases of organs and systems that are accompanied by pain in the right </a:t>
            </a:r>
            <a:r>
              <a:rPr lang="en-US" dirty="0" err="1"/>
              <a:t>hypochondrium</a:t>
            </a:r>
            <a:r>
              <a:rPr lang="ru-RU" dirty="0"/>
              <a:t> </a:t>
            </a:r>
            <a:r>
              <a:rPr lang="en-US" dirty="0"/>
              <a:t>are not revealed</a:t>
            </a:r>
          </a:p>
          <a:p>
            <a:r>
              <a:rPr lang="en-US" dirty="0"/>
              <a:t>Incomplete examination of the organs of the </a:t>
            </a:r>
            <a:r>
              <a:rPr lang="en-US" dirty="0" err="1"/>
              <a:t>hepatopancreatoduodenal</a:t>
            </a:r>
            <a:r>
              <a:rPr lang="en-US" dirty="0"/>
              <a:t> zone during operation.</a:t>
            </a:r>
          </a:p>
          <a:p>
            <a:endParaRPr lang="en-US" dirty="0"/>
          </a:p>
          <a:p>
            <a:endParaRPr lang="ru-RU" dirty="0"/>
          </a:p>
          <a:p>
            <a:endParaRPr lang="ru-RU" dirty="0"/>
          </a:p>
        </p:txBody>
      </p:sp>
    </p:spTree>
    <p:extLst>
      <p:ext uri="{BB962C8B-B14F-4D97-AF65-F5344CB8AC3E}">
        <p14:creationId xmlns:p14="http://schemas.microsoft.com/office/powerpoint/2010/main" val="9126172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p:cNvSpPr>
            <a:spLocks noGrp="1" noRot="1" noChangeArrowheads="1"/>
          </p:cNvSpPr>
          <p:nvPr>
            <p:ph type="title"/>
          </p:nvPr>
        </p:nvSpPr>
        <p:spPr/>
        <p:txBody>
          <a:bodyPr/>
          <a:lstStyle/>
          <a:p>
            <a:pPr eaLnBrk="1" hangingPunct="1">
              <a:defRPr/>
            </a:pPr>
            <a:endParaRPr lang="ru-RU"/>
          </a:p>
        </p:txBody>
      </p:sp>
      <p:pic>
        <p:nvPicPr>
          <p:cNvPr id="7475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0"/>
            <a:ext cx="7777162"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Grp="1" noRot="1" noChangeArrowheads="1"/>
          </p:cNvSpPr>
          <p:nvPr>
            <p:ph type="title"/>
          </p:nvPr>
        </p:nvSpPr>
        <p:spPr/>
        <p:txBody>
          <a:bodyPr/>
          <a:lstStyle/>
          <a:p>
            <a:pPr eaLnBrk="1" hangingPunct="1">
              <a:defRPr/>
            </a:pPr>
            <a:endParaRPr lang="ru-RU"/>
          </a:p>
        </p:txBody>
      </p:sp>
      <p:pic>
        <p:nvPicPr>
          <p:cNvPr id="757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0"/>
            <a:ext cx="8713787"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Rot="1" noChangeArrowheads="1"/>
          </p:cNvSpPr>
          <p:nvPr>
            <p:ph type="title"/>
          </p:nvPr>
        </p:nvSpPr>
        <p:spPr/>
        <p:txBody>
          <a:bodyPr/>
          <a:lstStyle/>
          <a:p>
            <a:pPr eaLnBrk="1" hangingPunct="1">
              <a:defRPr/>
            </a:pPr>
            <a:endParaRPr lang="ru-RU"/>
          </a:p>
        </p:txBody>
      </p:sp>
      <p:pic>
        <p:nvPicPr>
          <p:cNvPr id="7680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0"/>
            <a:ext cx="5545138"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Rot="1" noChangeArrowheads="1"/>
          </p:cNvSpPr>
          <p:nvPr>
            <p:ph type="title"/>
          </p:nvPr>
        </p:nvSpPr>
        <p:spPr/>
        <p:txBody>
          <a:bodyPr/>
          <a:lstStyle/>
          <a:p>
            <a:pPr eaLnBrk="1" hangingPunct="1">
              <a:defRPr/>
            </a:pPr>
            <a:endParaRPr lang="ru-RU"/>
          </a:p>
        </p:txBody>
      </p:sp>
      <p:pic>
        <p:nvPicPr>
          <p:cNvPr id="7782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0"/>
            <a:ext cx="6264275"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Grp="1" noRot="1" noChangeArrowheads="1"/>
          </p:cNvSpPr>
          <p:nvPr>
            <p:ph type="title"/>
          </p:nvPr>
        </p:nvSpPr>
        <p:spPr/>
        <p:txBody>
          <a:bodyPr/>
          <a:lstStyle/>
          <a:p>
            <a:pPr eaLnBrk="1" hangingPunct="1">
              <a:defRPr/>
            </a:pPr>
            <a:endParaRPr lang="ru-RU"/>
          </a:p>
        </p:txBody>
      </p:sp>
      <p:pic>
        <p:nvPicPr>
          <p:cNvPr id="7885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0"/>
            <a:ext cx="6624637"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Grp="1" noRot="1" noChangeArrowheads="1"/>
          </p:cNvSpPr>
          <p:nvPr>
            <p:ph type="title"/>
          </p:nvPr>
        </p:nvSpPr>
        <p:spPr/>
        <p:txBody>
          <a:bodyPr/>
          <a:lstStyle/>
          <a:p>
            <a:pPr eaLnBrk="1" hangingPunct="1">
              <a:defRPr/>
            </a:pPr>
            <a:endParaRPr lang="ru-RU"/>
          </a:p>
        </p:txBody>
      </p:sp>
      <p:pic>
        <p:nvPicPr>
          <p:cNvPr id="7987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20713"/>
            <a:ext cx="9144000" cy="55451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5"/>
          <p:cNvSpPr>
            <a:spLocks noGrp="1" noRot="1" noChangeArrowheads="1"/>
          </p:cNvSpPr>
          <p:nvPr>
            <p:ph type="title"/>
          </p:nvPr>
        </p:nvSpPr>
        <p:spPr/>
        <p:txBody>
          <a:bodyPr/>
          <a:lstStyle/>
          <a:p>
            <a:pPr eaLnBrk="1" hangingPunct="1">
              <a:defRPr/>
            </a:pPr>
            <a:endParaRPr lang="ru-RU"/>
          </a:p>
        </p:txBody>
      </p:sp>
      <p:pic>
        <p:nvPicPr>
          <p:cNvPr id="8089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04813"/>
            <a:ext cx="9324975" cy="611981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57200" y="0"/>
            <a:ext cx="8229600" cy="6126163"/>
          </a:xfrm>
        </p:spPr>
        <p:txBody>
          <a:bodyPr/>
          <a:lstStyle/>
          <a:p>
            <a:pPr lvl="4" eaLnBrk="1" hangingPunct="1">
              <a:buFont typeface="Wingdings" pitchFamily="2" charset="2"/>
              <a:buNone/>
              <a:defRPr/>
            </a:pPr>
            <a:endParaRPr lang="ru-RU" sz="2800"/>
          </a:p>
          <a:p>
            <a:pPr algn="ctr" eaLnBrk="1" hangingPunct="1">
              <a:buFont typeface="Wingdings" pitchFamily="2" charset="2"/>
              <a:buNone/>
              <a:defRPr/>
            </a:pPr>
            <a:r>
              <a:rPr lang="ru-RU" sz="4000"/>
              <a:t>Длинная культя пузырного протока</a:t>
            </a:r>
          </a:p>
          <a:p>
            <a:pPr eaLnBrk="1" hangingPunct="1">
              <a:defRPr/>
            </a:pPr>
            <a:r>
              <a:rPr lang="ru-RU" sz="4000"/>
              <a:t>Неполное удаление пузырного протока</a:t>
            </a:r>
          </a:p>
          <a:p>
            <a:pPr eaLnBrk="1" hangingPunct="1">
              <a:defRPr/>
            </a:pPr>
            <a:r>
              <a:rPr lang="ru-RU" sz="4000"/>
              <a:t>Билиарная гипертензия</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pPr eaLnBrk="1" hangingPunct="1">
              <a:defRPr/>
            </a:pPr>
            <a:r>
              <a:rPr lang="ru-RU" sz="4000"/>
              <a:t>Инородные тела желчных протоков</a:t>
            </a:r>
          </a:p>
        </p:txBody>
      </p:sp>
      <p:sp>
        <p:nvSpPr>
          <p:cNvPr id="110595" name="Rectangle 3"/>
          <p:cNvSpPr>
            <a:spLocks noGrp="1" noChangeArrowheads="1"/>
          </p:cNvSpPr>
          <p:nvPr>
            <p:ph type="body" idx="1"/>
          </p:nvPr>
        </p:nvSpPr>
        <p:spPr/>
        <p:txBody>
          <a:bodyPr/>
          <a:lstStyle/>
          <a:p>
            <a:pPr eaLnBrk="1" hangingPunct="1">
              <a:lnSpc>
                <a:spcPct val="90000"/>
              </a:lnSpc>
              <a:defRPr/>
            </a:pPr>
            <a:r>
              <a:rPr lang="ru-RU"/>
              <a:t>оставленные  в желчных  протоках во  время  операции</a:t>
            </a:r>
            <a:br>
              <a:rPr lang="ru-RU"/>
            </a:br>
            <a:r>
              <a:rPr lang="ru-RU"/>
              <a:t>(скрытые, погружные дренажи, марлевые шарики и т. д.);</a:t>
            </a:r>
          </a:p>
          <a:p>
            <a:pPr eaLnBrk="1" hangingPunct="1">
              <a:lnSpc>
                <a:spcPct val="90000"/>
              </a:lnSpc>
              <a:defRPr/>
            </a:pPr>
            <a:r>
              <a:rPr lang="ru-RU"/>
              <a:t>образующиеся в желчных протоках на лигатурах в результате отложения на них желчных солей и пигментов;</a:t>
            </a:r>
          </a:p>
          <a:p>
            <a:pPr eaLnBrk="1" hangingPunct="1">
              <a:lnSpc>
                <a:spcPct val="90000"/>
              </a:lnSpc>
              <a:defRPr/>
            </a:pPr>
            <a:r>
              <a:rPr lang="ru-RU"/>
              <a:t>проникшие в желчные протоки через билиодигестивные</a:t>
            </a:r>
            <a:br>
              <a:rPr lang="ru-RU"/>
            </a:br>
            <a:r>
              <a:rPr lang="ru-RU"/>
              <a:t>соустья.</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0" y="0"/>
            <a:ext cx="9144000" cy="6858000"/>
          </a:xfrm>
        </p:spPr>
        <p:txBody>
          <a:bodyPr/>
          <a:lstStyle/>
          <a:p>
            <a:pPr algn="ctr" eaLnBrk="1" hangingPunct="1">
              <a:lnSpc>
                <a:spcPct val="80000"/>
              </a:lnSpc>
              <a:buFont typeface="Wingdings" pitchFamily="2" charset="2"/>
              <a:buNone/>
              <a:defRPr/>
            </a:pPr>
            <a:r>
              <a:rPr lang="ru-RU"/>
              <a:t>Классификация</a:t>
            </a:r>
            <a:endParaRPr lang="en-US"/>
          </a:p>
          <a:p>
            <a:pPr eaLnBrk="1" hangingPunct="1">
              <a:lnSpc>
                <a:spcPct val="80000"/>
              </a:lnSpc>
              <a:buFont typeface="Wingdings" pitchFamily="2" charset="2"/>
              <a:buNone/>
              <a:defRPr/>
            </a:pPr>
            <a:r>
              <a:rPr lang="en-US"/>
              <a:t>I</a:t>
            </a:r>
            <a:r>
              <a:rPr lang="ru-RU"/>
              <a:t>. Наружные свищи</a:t>
            </a:r>
          </a:p>
          <a:p>
            <a:pPr eaLnBrk="1" hangingPunct="1">
              <a:lnSpc>
                <a:spcPct val="80000"/>
              </a:lnSpc>
              <a:buFont typeface="Wingdings" pitchFamily="2" charset="2"/>
              <a:buNone/>
              <a:defRPr/>
            </a:pPr>
            <a:r>
              <a:rPr lang="ru-RU"/>
              <a:t>     1. По происхождению: </a:t>
            </a:r>
          </a:p>
          <a:p>
            <a:pPr eaLnBrk="1" hangingPunct="1">
              <a:lnSpc>
                <a:spcPct val="80000"/>
              </a:lnSpc>
              <a:buFont typeface="Wingdings" pitchFamily="2" charset="2"/>
              <a:buNone/>
              <a:defRPr/>
            </a:pPr>
            <a:r>
              <a:rPr lang="ru-RU"/>
              <a:t>       а) Травматические – травма протоков</a:t>
            </a:r>
          </a:p>
          <a:p>
            <a:pPr eaLnBrk="1" hangingPunct="1">
              <a:lnSpc>
                <a:spcPct val="80000"/>
              </a:lnSpc>
              <a:buFont typeface="Wingdings" pitchFamily="2" charset="2"/>
              <a:buNone/>
              <a:defRPr/>
            </a:pPr>
            <a:r>
              <a:rPr lang="ru-RU"/>
              <a:t>       б) Операционные – наложенные с лечебной целью</a:t>
            </a:r>
          </a:p>
          <a:p>
            <a:pPr eaLnBrk="1" hangingPunct="1">
              <a:lnSpc>
                <a:spcPct val="80000"/>
              </a:lnSpc>
              <a:buFont typeface="Wingdings" pitchFamily="2" charset="2"/>
              <a:buNone/>
              <a:defRPr/>
            </a:pPr>
            <a:r>
              <a:rPr lang="ru-RU"/>
              <a:t>       в) В результате послеоперационных осложнений</a:t>
            </a:r>
          </a:p>
          <a:p>
            <a:pPr eaLnBrk="1" hangingPunct="1">
              <a:lnSpc>
                <a:spcPct val="80000"/>
              </a:lnSpc>
              <a:buFont typeface="Wingdings" pitchFamily="2" charset="2"/>
              <a:buNone/>
              <a:defRPr/>
            </a:pPr>
            <a:r>
              <a:rPr lang="ru-RU"/>
              <a:t>    2. По форме сообщения с внешней средой: </a:t>
            </a:r>
          </a:p>
          <a:p>
            <a:pPr eaLnBrk="1" hangingPunct="1">
              <a:lnSpc>
                <a:spcPct val="80000"/>
              </a:lnSpc>
              <a:buFont typeface="Wingdings" pitchFamily="2" charset="2"/>
              <a:buNone/>
              <a:defRPr/>
            </a:pPr>
            <a:r>
              <a:rPr lang="ru-RU"/>
              <a:t>        а) губовидные </a:t>
            </a:r>
          </a:p>
          <a:p>
            <a:pPr eaLnBrk="1" hangingPunct="1">
              <a:lnSpc>
                <a:spcPct val="80000"/>
              </a:lnSpc>
              <a:buFont typeface="Wingdings" pitchFamily="2" charset="2"/>
              <a:buNone/>
              <a:defRPr/>
            </a:pPr>
            <a:r>
              <a:rPr lang="ru-RU"/>
              <a:t>        б)  трубчатые (90 %) </a:t>
            </a:r>
          </a:p>
          <a:p>
            <a:pPr eaLnBrk="1" hangingPunct="1">
              <a:lnSpc>
                <a:spcPct val="80000"/>
              </a:lnSpc>
              <a:buFont typeface="Wingdings" pitchFamily="2" charset="2"/>
              <a:buNone/>
              <a:defRPr/>
            </a:pPr>
            <a:r>
              <a:rPr lang="ru-RU"/>
              <a:t>    3. По степени оттока желчи во внешнюю среду: </a:t>
            </a:r>
          </a:p>
          <a:p>
            <a:pPr eaLnBrk="1" hangingPunct="1">
              <a:lnSpc>
                <a:spcPct val="80000"/>
              </a:lnSpc>
              <a:buFont typeface="Wingdings" pitchFamily="2" charset="2"/>
              <a:buNone/>
              <a:defRPr/>
            </a:pPr>
            <a:r>
              <a:rPr lang="ru-RU"/>
              <a:t>        а) полные</a:t>
            </a:r>
          </a:p>
          <a:p>
            <a:pPr eaLnBrk="1" hangingPunct="1">
              <a:lnSpc>
                <a:spcPct val="80000"/>
              </a:lnSpc>
              <a:buFont typeface="Wingdings" pitchFamily="2" charset="2"/>
              <a:buNone/>
              <a:defRPr/>
            </a:pPr>
            <a:r>
              <a:rPr lang="ru-RU"/>
              <a:t>        б) неполные</a:t>
            </a:r>
          </a:p>
          <a:p>
            <a:pPr eaLnBrk="1" hangingPunct="1">
              <a:lnSpc>
                <a:spcPct val="80000"/>
              </a:lnSpc>
              <a:buFont typeface="Wingdings" pitchFamily="2" charset="2"/>
              <a:buNone/>
              <a:defRPr/>
            </a:pPr>
            <a:r>
              <a:rPr lang="ru-RU" sz="2400"/>
              <a:t>    </a:t>
            </a: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Arial"/>
      </a:majorFont>
      <a:minorFont>
        <a:latin typeface="Garamond"/>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3126</TotalTime>
  <Words>3135</Words>
  <Application>Microsoft Office PowerPoint</Application>
  <PresentationFormat>Экран (4:3)</PresentationFormat>
  <Paragraphs>331</Paragraphs>
  <Slides>101</Slides>
  <Notes>4</Notes>
  <HiddenSlides>8</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101</vt:i4>
      </vt:variant>
    </vt:vector>
  </HeadingPairs>
  <TitlesOfParts>
    <vt:vector size="108" baseType="lpstr">
      <vt:lpstr>Arial</vt:lpstr>
      <vt:lpstr>Calibri</vt:lpstr>
      <vt:lpstr>Garamond</vt:lpstr>
      <vt:lpstr>Lucida Console</vt:lpstr>
      <vt:lpstr>Wingdings</vt:lpstr>
      <vt:lpstr>Течение</vt:lpstr>
      <vt:lpstr>Натуральные материалы</vt:lpstr>
      <vt:lpstr> POSTCHOLECYSTECTOMY SYNDROME   (ПОСТХОЛЕЦИСТЭКТОМИЧЕСКИЙ СИНДРОМ)       </vt:lpstr>
      <vt:lpstr>Surgical anatomy of the gall bladder and the bile duct</vt:lpstr>
      <vt:lpstr>Презентация PowerPoint</vt:lpstr>
      <vt:lpstr>Variants of the connection of the common bile duct with the pancreatic duct</vt:lpstr>
      <vt:lpstr>Презентация PowerPoint</vt:lpstr>
      <vt:lpstr>Презентация PowerPoint</vt:lpstr>
      <vt:lpstr>Презентация PowerPoint</vt:lpstr>
      <vt:lpstr>CAUSES OF POSTCHOLECYSTECTOMY SYNDROME (Гальперин Э.И., 1988) :</vt:lpstr>
      <vt:lpstr>DIAGNOSTIC ERRORS </vt:lpstr>
      <vt:lpstr>Презентация PowerPoint</vt:lpstr>
      <vt:lpstr>TECHNICAL ERRORS DURING THE OPERATION</vt:lpstr>
      <vt:lpstr>Презентация PowerPoint</vt:lpstr>
      <vt:lpstr>Презентация PowerPoint</vt:lpstr>
      <vt:lpstr>CLASSIFICATION </vt:lpstr>
      <vt:lpstr>EXTRA BILIARY</vt:lpstr>
      <vt:lpstr>Презентация PowerPoint</vt:lpstr>
      <vt:lpstr>INDICATIONS FOR OPERATING CHOLANGIOGRAPHY AND DUCT REVISION: </vt:lpstr>
      <vt:lpstr>ДИАГНОСТИКА ПХЭС </vt:lpstr>
      <vt:lpstr>INVESTIGATIONS</vt:lpstr>
      <vt:lpstr>ULTRASONOGRAPHY</vt:lpstr>
      <vt:lpstr>ULTRASONOGRAPHY</vt:lpstr>
      <vt:lpstr>Ultrasound. Choledocholithiasis 1) common bile duct, 2) portal vein, 3) stone.</vt:lpstr>
      <vt:lpstr>Презентация PowerPoint</vt:lpstr>
      <vt:lpstr>Magnetic resonance cholangiopancreatography (MRCP) </vt:lpstr>
      <vt:lpstr>Esophagogastroduodenoscopy (EGD) </vt:lpstr>
      <vt:lpstr>Endoscopic retrograde cholangiopancreatography (ERCP) , ЭРХПГ</vt:lpstr>
      <vt:lpstr>Презентация PowerPoint</vt:lpstr>
      <vt:lpstr>Endoscopic retrograde cholangiopancreatography (ERCP) </vt:lpstr>
      <vt:lpstr>Презентация PowerPoint</vt:lpstr>
      <vt:lpstr>Презентация PowerPoint</vt:lpstr>
      <vt:lpstr>Презентация PowerPoint</vt:lpstr>
      <vt:lpstr>Percutaneous biliary drainage</vt:lpstr>
      <vt:lpstr>Percutaneous biliary drainage</vt:lpstr>
      <vt:lpstr>Презентация PowerPoint</vt:lpstr>
      <vt:lpstr>Презентация PowerPoint</vt:lpstr>
      <vt:lpstr>CHOLEDOCHOSCOPY</vt:lpstr>
      <vt:lpstr>Презентация PowerPoint</vt:lpstr>
      <vt:lpstr>Презентация PowerPoint</vt:lpstr>
      <vt:lpstr>Презентация PowerPoint</vt:lpstr>
      <vt:lpstr> </vt:lpstr>
      <vt:lpstr>Презентация PowerPoint</vt:lpstr>
      <vt:lpstr>  Choledocholitiasis </vt:lpstr>
      <vt:lpstr>Презентация PowerPoint</vt:lpstr>
      <vt:lpstr>Reasons for recurrent choledocholithiasis:</vt:lpstr>
      <vt:lpstr>Clinical of choledocholitiasis</vt:lpstr>
      <vt:lpstr>Ultrasound. Choledocholithiasis 1) common bile duct, 2) portal vein, 3) stone.</vt:lpstr>
      <vt:lpstr>Презентация PowerPoint</vt:lpstr>
      <vt:lpstr>Презентация PowerPoint</vt:lpstr>
      <vt:lpstr>Treatment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Stenosis of the Vater papilla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Insufficiency of Vater papilla</vt:lpstr>
      <vt:lpstr>Surgical treatment options for insufficiency of Vater papilla </vt:lpstr>
      <vt:lpstr>Презентация PowerPoint</vt:lpstr>
      <vt:lpstr>Презентация PowerPoint</vt:lpstr>
      <vt:lpstr>Презентация PowerPoint</vt:lpstr>
      <vt:lpstr>Презентация PowerPoint</vt:lpstr>
      <vt:lpstr>Charcot triad</vt:lpstr>
      <vt:lpstr>PENTAD REYNOLDS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Stenting</vt:lpstr>
      <vt:lpstr> </vt:lpstr>
      <vt:lpstr>Презентация PowerPoint</vt:lpstr>
      <vt:lpstr>Plastic and metal stents. Endoscopic picture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Инородные тела желчных протоков</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Хацкер</dc:creator>
  <cp:lastModifiedBy>Волков Дмитрий</cp:lastModifiedBy>
  <cp:revision>198</cp:revision>
  <dcterms:created xsi:type="dcterms:W3CDTF">2006-03-20T08:28:28Z</dcterms:created>
  <dcterms:modified xsi:type="dcterms:W3CDTF">2020-06-28T11:17:07Z</dcterms:modified>
</cp:coreProperties>
</file>